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71" r:id="rId15"/>
    <p:sldId id="268" r:id="rId16"/>
    <p:sldId id="269" r:id="rId17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02398"/>
            <a:ext cx="3501859" cy="37846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92478" y="438937"/>
            <a:ext cx="3795507" cy="38735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2253" y="1335532"/>
            <a:ext cx="1229169" cy="9589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74336" y="2704084"/>
            <a:ext cx="8952027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50" b="0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45754" y="2864415"/>
            <a:ext cx="14409191" cy="210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4336" y="2704084"/>
            <a:ext cx="8952027" cy="2802049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R="5080" indent="-635" algn="ctr">
              <a:lnSpc>
                <a:spcPts val="6750"/>
              </a:lnSpc>
              <a:spcBef>
                <a:spcPts val="1450"/>
              </a:spcBef>
            </a:pPr>
            <a:r>
              <a:rPr lang="en-US" spc="-300" dirty="0"/>
              <a:t>Project: E-Learning Platform Management System</a:t>
            </a:r>
            <a:endParaRPr spc="-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5D5FF-86F2-CEDB-5CF7-4D59B30AA837}"/>
              </a:ext>
            </a:extLst>
          </p:cNvPr>
          <p:cNvSpPr txBox="1"/>
          <p:nvPr/>
        </p:nvSpPr>
        <p:spPr>
          <a:xfrm>
            <a:off x="4619234" y="6956869"/>
            <a:ext cx="12573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800" dirty="0">
              <a:solidFill>
                <a:srgbClr val="FFC000"/>
              </a:solidFill>
            </a:endParaRPr>
          </a:p>
          <a:p>
            <a:r>
              <a:rPr lang="en-IN" sz="2800" dirty="0">
                <a:solidFill>
                  <a:srgbClr val="FFC000"/>
                </a:solidFill>
              </a:rPr>
              <a:t>SUBMITTED BY :   </a:t>
            </a:r>
          </a:p>
          <a:p>
            <a:r>
              <a:rPr lang="en-IN" sz="2800" dirty="0">
                <a:solidFill>
                  <a:srgbClr val="FFC000"/>
                </a:solidFill>
              </a:rPr>
              <a:t>                                                                                               </a:t>
            </a:r>
          </a:p>
          <a:p>
            <a:r>
              <a:rPr lang="en-IN" sz="2800" dirty="0">
                <a:solidFill>
                  <a:srgbClr val="FFC000"/>
                </a:solidFill>
              </a:rPr>
              <a:t>NAME : Sudhanshu               ( 2K22/CO/457)   </a:t>
            </a:r>
          </a:p>
          <a:p>
            <a:r>
              <a:rPr lang="en-IN" sz="2800" dirty="0">
                <a:solidFill>
                  <a:srgbClr val="FFC000"/>
                </a:solidFill>
              </a:rPr>
              <a:t>               Suryaansh Tomar.      ( 2K22/CO/461) </a:t>
            </a:r>
          </a:p>
          <a:p>
            <a:r>
              <a:rPr lang="en-IN" sz="2800" dirty="0">
                <a:solidFill>
                  <a:srgbClr val="FFC000"/>
                </a:solidFill>
              </a:rPr>
              <a:t>               </a:t>
            </a:r>
            <a:r>
              <a:rPr lang="en-IN" sz="2800" dirty="0" err="1">
                <a:solidFill>
                  <a:srgbClr val="FFC000"/>
                </a:solidFill>
              </a:rPr>
              <a:t>Hitansh</a:t>
            </a:r>
            <a:r>
              <a:rPr lang="en-IN" sz="2800">
                <a:solidFill>
                  <a:srgbClr val="FFC000"/>
                </a:solidFill>
              </a:rPr>
              <a:t> (2K22/CO/212)</a:t>
            </a:r>
            <a:endParaRPr lang="en-IN" sz="2800" dirty="0">
              <a:solidFill>
                <a:srgbClr val="FFC000"/>
              </a:solidFill>
            </a:endParaRPr>
          </a:p>
          <a:p>
            <a:r>
              <a:rPr lang="en-IN" sz="2800" dirty="0">
                <a:solidFill>
                  <a:srgbClr val="FFC000"/>
                </a:solidFill>
              </a:rPr>
              <a:t>                                                                                                  </a:t>
            </a:r>
            <a:r>
              <a:rPr lang="en-IN" sz="2800" dirty="0" err="1">
                <a:solidFill>
                  <a:srgbClr val="FFC000"/>
                </a:solidFill>
              </a:rPr>
              <a:t>Proff</a:t>
            </a:r>
            <a:r>
              <a:rPr lang="en-IN" sz="2800" dirty="0">
                <a:solidFill>
                  <a:srgbClr val="FFC000"/>
                </a:solidFill>
              </a:rPr>
              <a:t>. Rohit </a:t>
            </a:r>
            <a:r>
              <a:rPr lang="en-IN" sz="2800" dirty="0" err="1">
                <a:solidFill>
                  <a:srgbClr val="FFC000"/>
                </a:solidFill>
              </a:rPr>
              <a:t>Beniwal</a:t>
            </a:r>
            <a:endParaRPr lang="en-IN" sz="2800" dirty="0">
              <a:solidFill>
                <a:srgbClr val="FFC000"/>
              </a:solidFill>
            </a:endParaRPr>
          </a:p>
          <a:p>
            <a:endParaRPr lang="en-IN" dirty="0"/>
          </a:p>
        </p:txBody>
      </p:sp>
      <p:pic>
        <p:nvPicPr>
          <p:cNvPr id="5" name="officeArt object" descr="Image">
            <a:extLst>
              <a:ext uri="{FF2B5EF4-FFF2-40B4-BE49-F238E27FC236}">
                <a16:creationId xmlns:a16="http://schemas.microsoft.com/office/drawing/2014/main" id="{D46D49CE-FB16-01C5-E56C-99D151796D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03150" y="5303646"/>
            <a:ext cx="3299460" cy="3306445"/>
          </a:xfrm>
          <a:prstGeom prst="rect">
            <a:avLst/>
          </a:prstGeom>
          <a:ln w="0" cap="flat">
            <a:solidFill>
              <a:srgbClr val="000000"/>
            </a:solidFill>
            <a:prstDash val="solid"/>
            <a:miter lim="400000"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4921-C062-7025-0CA1-0C012B74B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950" y="1074477"/>
            <a:ext cx="8952027" cy="1038746"/>
          </a:xfrm>
        </p:spPr>
        <p:txBody>
          <a:bodyPr/>
          <a:lstStyle/>
          <a:p>
            <a:r>
              <a:rPr lang="en-US" dirty="0"/>
              <a:t>E-R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9683B-1B4D-A834-C5DF-9F4C86F6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0" y="3016250"/>
            <a:ext cx="7239000" cy="66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9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6150" y="7823198"/>
            <a:ext cx="3242398" cy="2463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99970" y="1219"/>
            <a:ext cx="2788042" cy="2451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44751" y="625247"/>
            <a:ext cx="3752215" cy="1195198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919"/>
              </a:spcBef>
            </a:pPr>
            <a:r>
              <a:rPr lang="en-US" sz="4150" spc="55" dirty="0">
                <a:latin typeface="Cambria"/>
                <a:cs typeface="Cambria"/>
              </a:rPr>
              <a:t>E-R Diagram Description</a:t>
            </a:r>
            <a:endParaRPr sz="415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775142"/>
            <a:ext cx="7547292" cy="65126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06355" y="3664490"/>
            <a:ext cx="6417310" cy="4909036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469900" marR="5080" indent="-457200">
              <a:lnSpc>
                <a:spcPts val="2930"/>
              </a:lnSpc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rgbClr val="FFC000"/>
                </a:solidFill>
                <a:latin typeface="Trebuchet MS"/>
                <a:cs typeface="Trebuchet MS"/>
              </a:rPr>
              <a:t>Students Table: Primary Key: </a:t>
            </a:r>
            <a:r>
              <a:rPr lang="en-US" sz="2900" dirty="0" err="1">
                <a:solidFill>
                  <a:srgbClr val="FFC000"/>
                </a:solidFill>
                <a:latin typeface="Trebuchet MS"/>
                <a:cs typeface="Trebuchet MS"/>
              </a:rPr>
              <a:t>StudentID</a:t>
            </a:r>
            <a:endParaRPr lang="en-US" sz="2900" dirty="0">
              <a:solidFill>
                <a:srgbClr val="FFC000"/>
              </a:solidFill>
              <a:latin typeface="Trebuchet MS"/>
              <a:cs typeface="Trebuchet MS"/>
            </a:endParaRPr>
          </a:p>
          <a:p>
            <a:pPr marL="469900" marR="5080" indent="-457200">
              <a:lnSpc>
                <a:spcPts val="2930"/>
              </a:lnSpc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rgbClr val="FFC000"/>
                </a:solidFill>
                <a:latin typeface="Trebuchet MS"/>
                <a:cs typeface="Trebuchet MS"/>
              </a:rPr>
              <a:t>Instructors Table: Primary Key: </a:t>
            </a:r>
            <a:r>
              <a:rPr lang="en-US" sz="2900" dirty="0" err="1">
                <a:solidFill>
                  <a:srgbClr val="FFC000"/>
                </a:solidFill>
                <a:latin typeface="Trebuchet MS"/>
                <a:cs typeface="Trebuchet MS"/>
              </a:rPr>
              <a:t>InstructorID</a:t>
            </a:r>
            <a:endParaRPr lang="en-US" sz="2900" dirty="0">
              <a:solidFill>
                <a:srgbClr val="FFC000"/>
              </a:solidFill>
              <a:latin typeface="Trebuchet MS"/>
              <a:cs typeface="Trebuchet MS"/>
            </a:endParaRPr>
          </a:p>
          <a:p>
            <a:pPr marL="469900" marR="5080" indent="-457200">
              <a:lnSpc>
                <a:spcPts val="2930"/>
              </a:lnSpc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rgbClr val="FFC000"/>
                </a:solidFill>
                <a:latin typeface="Trebuchet MS"/>
                <a:cs typeface="Trebuchet MS"/>
              </a:rPr>
              <a:t>Courses Table: Primary Key: </a:t>
            </a:r>
            <a:r>
              <a:rPr lang="en-US" sz="2900" dirty="0" err="1">
                <a:solidFill>
                  <a:srgbClr val="FFC000"/>
                </a:solidFill>
                <a:latin typeface="Trebuchet MS"/>
                <a:cs typeface="Trebuchet MS"/>
              </a:rPr>
              <a:t>CourseID</a:t>
            </a:r>
            <a:r>
              <a:rPr lang="en-US" sz="2900" dirty="0">
                <a:solidFill>
                  <a:srgbClr val="FFC000"/>
                </a:solidFill>
                <a:latin typeface="Trebuchet MS"/>
                <a:cs typeface="Trebuchet MS"/>
              </a:rPr>
              <a:t>, Foreign Key: </a:t>
            </a:r>
            <a:r>
              <a:rPr lang="en-US" sz="2900" dirty="0" err="1">
                <a:solidFill>
                  <a:srgbClr val="FFC000"/>
                </a:solidFill>
                <a:latin typeface="Trebuchet MS"/>
                <a:cs typeface="Trebuchet MS"/>
              </a:rPr>
              <a:t>InstructorID</a:t>
            </a:r>
            <a:endParaRPr lang="en-US" sz="2900" dirty="0">
              <a:solidFill>
                <a:srgbClr val="FFC000"/>
              </a:solidFill>
              <a:latin typeface="Trebuchet MS"/>
              <a:cs typeface="Trebuchet MS"/>
            </a:endParaRPr>
          </a:p>
          <a:p>
            <a:pPr marL="469900" marR="5080" indent="-457200">
              <a:lnSpc>
                <a:spcPts val="2930"/>
              </a:lnSpc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rgbClr val="FFC000"/>
                </a:solidFill>
                <a:latin typeface="Trebuchet MS"/>
                <a:cs typeface="Trebuchet MS"/>
              </a:rPr>
              <a:t>Enrollments Table: Primary Key: </a:t>
            </a:r>
            <a:r>
              <a:rPr lang="en-US" sz="2900" dirty="0" err="1">
                <a:solidFill>
                  <a:srgbClr val="FFC000"/>
                </a:solidFill>
                <a:latin typeface="Trebuchet MS"/>
                <a:cs typeface="Trebuchet MS"/>
              </a:rPr>
              <a:t>EnrollmentID</a:t>
            </a:r>
            <a:r>
              <a:rPr lang="en-US" sz="2900" dirty="0">
                <a:solidFill>
                  <a:srgbClr val="FFC000"/>
                </a:solidFill>
                <a:latin typeface="Trebuchet MS"/>
                <a:cs typeface="Trebuchet MS"/>
              </a:rPr>
              <a:t>, Foreign Keys: </a:t>
            </a:r>
            <a:r>
              <a:rPr lang="en-US" sz="2900" dirty="0" err="1">
                <a:solidFill>
                  <a:srgbClr val="FFC000"/>
                </a:solidFill>
                <a:latin typeface="Trebuchet MS"/>
                <a:cs typeface="Trebuchet MS"/>
              </a:rPr>
              <a:t>StudentID</a:t>
            </a:r>
            <a:r>
              <a:rPr lang="en-US" sz="2900" dirty="0">
                <a:solidFill>
                  <a:srgbClr val="FFC000"/>
                </a:solidFill>
                <a:latin typeface="Trebuchet MS"/>
                <a:cs typeface="Trebuchet MS"/>
              </a:rPr>
              <a:t>, </a:t>
            </a:r>
            <a:r>
              <a:rPr lang="en-US" sz="2900" dirty="0" err="1">
                <a:solidFill>
                  <a:srgbClr val="FFC000"/>
                </a:solidFill>
                <a:latin typeface="Trebuchet MS"/>
                <a:cs typeface="Trebuchet MS"/>
              </a:rPr>
              <a:t>CourseID</a:t>
            </a:r>
            <a:endParaRPr lang="en-US" sz="2900" dirty="0">
              <a:solidFill>
                <a:srgbClr val="FFC000"/>
              </a:solidFill>
              <a:latin typeface="Trebuchet MS"/>
              <a:cs typeface="Trebuchet MS"/>
            </a:endParaRPr>
          </a:p>
          <a:p>
            <a:pPr marL="469900" marR="5080" indent="-457200">
              <a:lnSpc>
                <a:spcPts val="2930"/>
              </a:lnSpc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rgbClr val="FFC000"/>
                </a:solidFill>
                <a:latin typeface="Trebuchet MS"/>
                <a:cs typeface="Trebuchet MS"/>
              </a:rPr>
              <a:t>Assignments Table: Primary Key: </a:t>
            </a:r>
            <a:r>
              <a:rPr lang="en-US" sz="2900" dirty="0" err="1">
                <a:solidFill>
                  <a:srgbClr val="FFC000"/>
                </a:solidFill>
                <a:latin typeface="Trebuchet MS"/>
                <a:cs typeface="Trebuchet MS"/>
              </a:rPr>
              <a:t>AssignmentID</a:t>
            </a:r>
            <a:r>
              <a:rPr lang="en-US" sz="2900" dirty="0">
                <a:solidFill>
                  <a:srgbClr val="FFC000"/>
                </a:solidFill>
                <a:latin typeface="Trebuchet MS"/>
                <a:cs typeface="Trebuchet MS"/>
              </a:rPr>
              <a:t>, Foreign Key: </a:t>
            </a:r>
            <a:r>
              <a:rPr lang="en-US" sz="2900" dirty="0" err="1">
                <a:solidFill>
                  <a:srgbClr val="FFC000"/>
                </a:solidFill>
                <a:latin typeface="Trebuchet MS"/>
                <a:cs typeface="Trebuchet MS"/>
              </a:rPr>
              <a:t>CourseID</a:t>
            </a:r>
            <a:endParaRPr lang="en-IN" sz="2900" dirty="0">
              <a:solidFill>
                <a:srgbClr val="FFC00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23117" y="1323784"/>
            <a:ext cx="7265034" cy="8963660"/>
            <a:chOff x="11023117" y="1323784"/>
            <a:chExt cx="7265034" cy="8963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8176" y="7531098"/>
              <a:ext cx="4046822" cy="27559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3117" y="1323784"/>
              <a:ext cx="7264882" cy="70231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45754" y="2864415"/>
            <a:ext cx="7919084" cy="3004669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730"/>
              </a:spcBef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Implementing DDL and DML</a:t>
            </a:r>
          </a:p>
          <a:p>
            <a:pPr marL="12700" marR="5080">
              <a:lnSpc>
                <a:spcPts val="3150"/>
              </a:lnSpc>
              <a:spcBef>
                <a:spcPts val="730"/>
              </a:spcBef>
            </a:pPr>
            <a:endParaRPr lang="en-US" sz="315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ts val="315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Creation of Tables</a:t>
            </a:r>
          </a:p>
          <a:p>
            <a:pPr marL="469900" marR="5080" indent="-457200">
              <a:lnSpc>
                <a:spcPts val="315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Insertion of Data into Tables</a:t>
            </a:r>
          </a:p>
          <a:p>
            <a:pPr marL="469900" marR="5080" indent="-457200">
              <a:lnSpc>
                <a:spcPts val="315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Queries on Joins and Aggregate Functions</a:t>
            </a:r>
          </a:p>
          <a:p>
            <a:pPr marL="12700" marR="5080">
              <a:lnSpc>
                <a:spcPts val="3150"/>
              </a:lnSpc>
              <a:spcBef>
                <a:spcPts val="730"/>
              </a:spcBef>
            </a:pPr>
            <a:endParaRPr lang="en-IN" sz="31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4753" y="623303"/>
            <a:ext cx="6169025" cy="1733807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919"/>
              </a:spcBef>
            </a:pPr>
            <a:r>
              <a:rPr lang="en-US" sz="4400" dirty="0">
                <a:solidFill>
                  <a:srgbClr val="FFC000"/>
                </a:solidFill>
                <a:latin typeface="Trebuchet MS"/>
                <a:cs typeface="Trebuchet MS"/>
              </a:rPr>
              <a:t>Implementing DDL and DML</a:t>
            </a:r>
            <a:br>
              <a:rPr lang="en-US" sz="4400" dirty="0">
                <a:solidFill>
                  <a:srgbClr val="FFC000"/>
                </a:solidFill>
                <a:latin typeface="Trebuchet MS"/>
                <a:cs typeface="Trebuchet MS"/>
              </a:rPr>
            </a:br>
            <a:endParaRPr sz="4150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23117" y="1323784"/>
            <a:ext cx="7265034" cy="8963660"/>
            <a:chOff x="11023117" y="1323784"/>
            <a:chExt cx="7265034" cy="8963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8176" y="7531098"/>
              <a:ext cx="4046822" cy="27559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3117" y="1323784"/>
              <a:ext cx="7264882" cy="7023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4751" y="594728"/>
            <a:ext cx="6140450" cy="901529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 marR="5080">
              <a:lnSpc>
                <a:spcPts val="5780"/>
              </a:lnSpc>
              <a:spcBef>
                <a:spcPts val="1230"/>
              </a:spcBef>
            </a:pPr>
            <a:r>
              <a:rPr lang="en-US" sz="5750" spc="75" dirty="0">
                <a:latin typeface="Cambria"/>
                <a:cs typeface="Cambria"/>
              </a:rPr>
              <a:t>Example Queries</a:t>
            </a:r>
            <a:endParaRPr sz="5750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642CC1D0-3A61-9A75-495E-8C9595BFD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350" y="2641216"/>
            <a:ext cx="4419599" cy="5017273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98375" rIns="9144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ui-sans-serif"/>
              </a:rPr>
              <a:t>Retrieve Students with Enrolled Courses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ui-sans-serif"/>
              </a:rPr>
              <a:t>Count Students Enrolled in Each Course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ui-sans-serif"/>
              </a:rPr>
              <a:t>List Courses with Instructor' Name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ui-sans-serif"/>
              </a:rPr>
              <a:t>Number of Assignments per Course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ui-sans-serif"/>
              </a:rPr>
              <a:t>Detailed Enrollment Information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ui-sans-serif"/>
              </a:rPr>
              <a:t>Students with Most Enrollments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BF0D-8BC5-7A4E-1B9C-33D5E9CD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50" y="577850"/>
            <a:ext cx="8952027" cy="1038746"/>
          </a:xfrm>
        </p:spPr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7F6F5-4E56-0354-2ADE-8A490305C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4750" y="3168650"/>
            <a:ext cx="14409191" cy="49244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C000"/>
                </a:solidFill>
              </a:rPr>
              <a:t> Enhanced Features and Functionality: Interactive dashboards, gamification.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C000"/>
                </a:solidFill>
              </a:rPr>
              <a:t>Data Analytics and Insights: Course effectiveness, sentiment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C000"/>
                </a:solidFill>
              </a:rPr>
              <a:t>Scalability and Performance: Database optimization, cloud integration.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C000"/>
                </a:solidFill>
              </a:rPr>
              <a:t>Security Enhancements: Data privacy, real-time monitoring, user authentication.</a:t>
            </a: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3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9970" y="1219"/>
            <a:ext cx="2788042" cy="2451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823198"/>
            <a:ext cx="2792412" cy="2463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6701" y="669328"/>
            <a:ext cx="401447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00" spc="355" dirty="0">
                <a:latin typeface="Cambria"/>
                <a:cs typeface="Cambria"/>
              </a:rPr>
              <a:t>Conclusion</a:t>
            </a:r>
            <a:endParaRPr sz="59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72889" y="775030"/>
            <a:ext cx="971905" cy="7587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06620" y="2604128"/>
            <a:ext cx="11249330" cy="237603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54965" marR="5080" indent="-342900" algn="ctr">
              <a:lnSpc>
                <a:spcPts val="233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Trebuchet MS"/>
                <a:cs typeface="Trebuchet MS"/>
              </a:rPr>
              <a:t>Impact: Transform educational experiences with advanced features, robust data analytics, and scalable architecture.</a:t>
            </a:r>
          </a:p>
          <a:p>
            <a:pPr marL="354965" marR="5080" indent="-342900" algn="ctr">
              <a:lnSpc>
                <a:spcPts val="233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Trebuchet MS"/>
                <a:cs typeface="Trebuchet MS"/>
              </a:rPr>
              <a:t>Scalability: Database optimization and cloud integration ensure system growth.</a:t>
            </a:r>
          </a:p>
          <a:p>
            <a:pPr marL="354965" marR="5080" indent="-342900" algn="ctr">
              <a:lnSpc>
                <a:spcPts val="233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Trebuchet MS"/>
                <a:cs typeface="Trebuchet MS"/>
              </a:rPr>
              <a:t>Security: Protect sensitive data with stringent measures.</a:t>
            </a:r>
          </a:p>
          <a:p>
            <a:pPr marL="354965" marR="5080" indent="-342900" algn="ctr">
              <a:lnSpc>
                <a:spcPts val="233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Trebuchet MS"/>
                <a:cs typeface="Trebuchet MS"/>
              </a:rPr>
              <a:t>Innovation: Continuously improve the platform with new technologies for a more effective education system.</a:t>
            </a:r>
            <a:endParaRPr lang="en-IN" sz="2800" dirty="0">
              <a:solidFill>
                <a:srgbClr val="FFC00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92478" y="6068866"/>
            <a:ext cx="3795507" cy="387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38937"/>
            <a:ext cx="3772928" cy="3873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13146" y="1452613"/>
            <a:ext cx="7061834" cy="245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950" spc="90" dirty="0">
                <a:latin typeface="Cambria"/>
                <a:cs typeface="Cambria"/>
              </a:rPr>
              <a:t>Thanks!</a:t>
            </a:r>
            <a:endParaRPr sz="159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3019" y="3552700"/>
            <a:ext cx="5334635" cy="411779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endParaRPr sz="315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lang="en-US" sz="3150" spc="-125" dirty="0">
                <a:solidFill>
                  <a:srgbClr val="FFC000"/>
                </a:solidFill>
                <a:latin typeface="Trebuchet MS"/>
                <a:cs typeface="Trebuchet MS"/>
              </a:rPr>
              <a:t>suryaanshtomar_co22a7_53</a:t>
            </a:r>
            <a:r>
              <a:rPr sz="3150" spc="-125" dirty="0">
                <a:solidFill>
                  <a:srgbClr val="FFC000"/>
                </a:solidFill>
                <a:latin typeface="Trebuchet MS"/>
                <a:cs typeface="Trebuchet MS"/>
              </a:rPr>
              <a:t>@</a:t>
            </a:r>
            <a:r>
              <a:rPr lang="en-US" sz="3150" spc="-125" dirty="0">
                <a:solidFill>
                  <a:srgbClr val="FFC000"/>
                </a:solidFill>
                <a:latin typeface="Trebuchet MS"/>
                <a:cs typeface="Trebuchet MS"/>
              </a:rPr>
              <a:t>dtu</a:t>
            </a:r>
            <a:r>
              <a:rPr sz="3150" spc="-125" dirty="0">
                <a:solidFill>
                  <a:srgbClr val="FFC000"/>
                </a:solidFill>
                <a:latin typeface="Trebuchet MS"/>
                <a:cs typeface="Trebuchet MS"/>
              </a:rPr>
              <a:t>.</a:t>
            </a:r>
            <a:r>
              <a:rPr lang="en-US" sz="3150" spc="-125" dirty="0">
                <a:solidFill>
                  <a:srgbClr val="FFC000"/>
                </a:solidFill>
                <a:latin typeface="Trebuchet MS"/>
                <a:cs typeface="Trebuchet MS"/>
              </a:rPr>
              <a:t>ac.in</a:t>
            </a:r>
            <a:endParaRPr sz="3150" dirty="0">
              <a:solidFill>
                <a:srgbClr val="FFC000"/>
              </a:solidFill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Sudhanshu_co22a7_49@dtu.ac.in</a:t>
            </a:r>
            <a:endParaRPr sz="3150" dirty="0">
              <a:solidFill>
                <a:srgbClr val="FFC000"/>
              </a:solidFill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lang="en-US" sz="3150" spc="-145" dirty="0">
                <a:solidFill>
                  <a:srgbClr val="FFC000"/>
                </a:solidFill>
                <a:latin typeface="Trebuchet MS"/>
                <a:cs typeface="Trebuchet MS"/>
              </a:rPr>
              <a:t>Suryaansh Tomar -2K22/CO/461</a:t>
            </a: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Sudhanshu – 2K22/CO/457</a:t>
            </a: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endParaRPr sz="3150" dirty="0">
              <a:solidFill>
                <a:srgbClr val="FFC000"/>
              </a:solidFill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65251" y="7392479"/>
            <a:ext cx="720090" cy="722630"/>
            <a:chOff x="7165251" y="7392479"/>
            <a:chExt cx="720090" cy="722630"/>
          </a:xfrm>
        </p:grpSpPr>
        <p:sp>
          <p:nvSpPr>
            <p:cNvPr id="7" name="object 7"/>
            <p:cNvSpPr/>
            <p:nvPr/>
          </p:nvSpPr>
          <p:spPr>
            <a:xfrm>
              <a:off x="7165251" y="7392479"/>
              <a:ext cx="720090" cy="722630"/>
            </a:xfrm>
            <a:custGeom>
              <a:avLst/>
              <a:gdLst/>
              <a:ahLst/>
              <a:cxnLst/>
              <a:rect l="l" t="t" r="r" b="b"/>
              <a:pathLst>
                <a:path w="720090" h="722629">
                  <a:moveTo>
                    <a:pt x="359994" y="0"/>
                  </a:moveTo>
                  <a:lnTo>
                    <a:pt x="311422" y="3311"/>
                  </a:lnTo>
                  <a:lnTo>
                    <a:pt x="264752" y="12951"/>
                  </a:lnTo>
                  <a:lnTo>
                    <a:pt x="220425" y="28475"/>
                  </a:lnTo>
                  <a:lnTo>
                    <a:pt x="178885" y="49443"/>
                  </a:lnTo>
                  <a:lnTo>
                    <a:pt x="140574" y="75410"/>
                  </a:lnTo>
                  <a:lnTo>
                    <a:pt x="105935" y="105935"/>
                  </a:lnTo>
                  <a:lnTo>
                    <a:pt x="75410" y="140574"/>
                  </a:lnTo>
                  <a:lnTo>
                    <a:pt x="49443" y="178885"/>
                  </a:lnTo>
                  <a:lnTo>
                    <a:pt x="28475" y="220425"/>
                  </a:lnTo>
                  <a:lnTo>
                    <a:pt x="12951" y="264752"/>
                  </a:lnTo>
                  <a:lnTo>
                    <a:pt x="3311" y="311422"/>
                  </a:lnTo>
                  <a:lnTo>
                    <a:pt x="0" y="359994"/>
                  </a:lnTo>
                  <a:lnTo>
                    <a:pt x="3311" y="409089"/>
                  </a:lnTo>
                  <a:lnTo>
                    <a:pt x="12951" y="456110"/>
                  </a:lnTo>
                  <a:lnTo>
                    <a:pt x="28475" y="500649"/>
                  </a:lnTo>
                  <a:lnTo>
                    <a:pt x="49443" y="542298"/>
                  </a:lnTo>
                  <a:lnTo>
                    <a:pt x="75410" y="580648"/>
                  </a:lnTo>
                  <a:lnTo>
                    <a:pt x="105935" y="615292"/>
                  </a:lnTo>
                  <a:lnTo>
                    <a:pt x="140574" y="645822"/>
                  </a:lnTo>
                  <a:lnTo>
                    <a:pt x="178885" y="671830"/>
                  </a:lnTo>
                  <a:lnTo>
                    <a:pt x="220425" y="692907"/>
                  </a:lnTo>
                  <a:lnTo>
                    <a:pt x="264752" y="708646"/>
                  </a:lnTo>
                  <a:lnTo>
                    <a:pt x="311422" y="718639"/>
                  </a:lnTo>
                  <a:lnTo>
                    <a:pt x="359994" y="722477"/>
                  </a:lnTo>
                  <a:lnTo>
                    <a:pt x="408565" y="719164"/>
                  </a:lnTo>
                  <a:lnTo>
                    <a:pt x="455236" y="709514"/>
                  </a:lnTo>
                  <a:lnTo>
                    <a:pt x="499564" y="693962"/>
                  </a:lnTo>
                  <a:lnTo>
                    <a:pt x="541106" y="672941"/>
                  </a:lnTo>
                  <a:lnTo>
                    <a:pt x="579418" y="646886"/>
                  </a:lnTo>
                  <a:lnTo>
                    <a:pt x="614059" y="616230"/>
                  </a:lnTo>
                  <a:lnTo>
                    <a:pt x="644585" y="581408"/>
                  </a:lnTo>
                  <a:lnTo>
                    <a:pt x="670554" y="542854"/>
                  </a:lnTo>
                  <a:lnTo>
                    <a:pt x="691523" y="501001"/>
                  </a:lnTo>
                  <a:lnTo>
                    <a:pt x="707049" y="456284"/>
                  </a:lnTo>
                  <a:lnTo>
                    <a:pt x="716689" y="409137"/>
                  </a:lnTo>
                  <a:lnTo>
                    <a:pt x="720001" y="359994"/>
                  </a:lnTo>
                  <a:lnTo>
                    <a:pt x="716689" y="310849"/>
                  </a:lnTo>
                  <a:lnTo>
                    <a:pt x="707049" y="263710"/>
                  </a:lnTo>
                  <a:lnTo>
                    <a:pt x="691523" y="219020"/>
                  </a:lnTo>
                  <a:lnTo>
                    <a:pt x="670554" y="177220"/>
                  </a:lnTo>
                  <a:lnTo>
                    <a:pt x="644585" y="138754"/>
                  </a:lnTo>
                  <a:lnTo>
                    <a:pt x="614059" y="104063"/>
                  </a:lnTo>
                  <a:lnTo>
                    <a:pt x="579418" y="73591"/>
                  </a:lnTo>
                  <a:lnTo>
                    <a:pt x="541106" y="47781"/>
                  </a:lnTo>
                  <a:lnTo>
                    <a:pt x="499564" y="27074"/>
                  </a:lnTo>
                  <a:lnTo>
                    <a:pt x="455236" y="11913"/>
                  </a:lnTo>
                  <a:lnTo>
                    <a:pt x="408565" y="2740"/>
                  </a:lnTo>
                  <a:lnTo>
                    <a:pt x="359994" y="0"/>
                  </a:lnTo>
                  <a:close/>
                </a:path>
              </a:pathLst>
            </a:custGeom>
            <a:solidFill>
              <a:srgbClr val="F1D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95268" y="7547479"/>
              <a:ext cx="222885" cy="422909"/>
            </a:xfrm>
            <a:custGeom>
              <a:avLst/>
              <a:gdLst/>
              <a:ahLst/>
              <a:cxnLst/>
              <a:rect l="l" t="t" r="r" b="b"/>
              <a:pathLst>
                <a:path w="222884" h="422909">
                  <a:moveTo>
                    <a:pt x="177498" y="70001"/>
                  </a:moveTo>
                  <a:lnTo>
                    <a:pt x="177498" y="70001"/>
                  </a:lnTo>
                  <a:lnTo>
                    <a:pt x="222508" y="70001"/>
                  </a:lnTo>
                  <a:lnTo>
                    <a:pt x="222508" y="2501"/>
                  </a:lnTo>
                  <a:lnTo>
                    <a:pt x="215002" y="2501"/>
                  </a:lnTo>
                  <a:lnTo>
                    <a:pt x="207496" y="2501"/>
                  </a:lnTo>
                  <a:lnTo>
                    <a:pt x="200003" y="0"/>
                  </a:lnTo>
                  <a:lnTo>
                    <a:pt x="190239" y="0"/>
                  </a:lnTo>
                  <a:lnTo>
                    <a:pt x="180005" y="0"/>
                  </a:lnTo>
                  <a:lnTo>
                    <a:pt x="169768" y="0"/>
                  </a:lnTo>
                  <a:lnTo>
                    <a:pt x="159997" y="0"/>
                  </a:lnTo>
                  <a:lnTo>
                    <a:pt x="145042" y="977"/>
                  </a:lnTo>
                  <a:lnTo>
                    <a:pt x="102503" y="17500"/>
                  </a:lnTo>
                  <a:lnTo>
                    <a:pt x="72269" y="58629"/>
                  </a:lnTo>
                  <a:lnTo>
                    <a:pt x="65625" y="89995"/>
                  </a:lnTo>
                  <a:lnTo>
                    <a:pt x="66094" y="97492"/>
                  </a:lnTo>
                  <a:lnTo>
                    <a:pt x="67501" y="104989"/>
                  </a:lnTo>
                  <a:lnTo>
                    <a:pt x="67501" y="116245"/>
                  </a:lnTo>
                  <a:lnTo>
                    <a:pt x="67501" y="127497"/>
                  </a:lnTo>
                  <a:lnTo>
                    <a:pt x="67501" y="138748"/>
                  </a:lnTo>
                  <a:lnTo>
                    <a:pt x="67501" y="149997"/>
                  </a:lnTo>
                  <a:lnTo>
                    <a:pt x="67501" y="155000"/>
                  </a:lnTo>
                  <a:lnTo>
                    <a:pt x="0" y="155000"/>
                  </a:lnTo>
                  <a:lnTo>
                    <a:pt x="0" y="232494"/>
                  </a:lnTo>
                  <a:lnTo>
                    <a:pt x="64999" y="232494"/>
                  </a:lnTo>
                  <a:lnTo>
                    <a:pt x="64999" y="422483"/>
                  </a:lnTo>
                  <a:lnTo>
                    <a:pt x="144998" y="422483"/>
                  </a:lnTo>
                  <a:lnTo>
                    <a:pt x="144998" y="232494"/>
                  </a:lnTo>
                  <a:lnTo>
                    <a:pt x="209998" y="232494"/>
                  </a:lnTo>
                  <a:lnTo>
                    <a:pt x="211914" y="213703"/>
                  </a:lnTo>
                  <a:lnTo>
                    <a:pt x="214064" y="194681"/>
                  </a:lnTo>
                  <a:lnTo>
                    <a:pt x="216683" y="175192"/>
                  </a:lnTo>
                  <a:lnTo>
                    <a:pt x="220006" y="155000"/>
                  </a:lnTo>
                  <a:lnTo>
                    <a:pt x="205007" y="155000"/>
                  </a:lnTo>
                  <a:lnTo>
                    <a:pt x="188247" y="155000"/>
                  </a:lnTo>
                  <a:lnTo>
                    <a:pt x="168440" y="155000"/>
                  </a:lnTo>
                  <a:lnTo>
                    <a:pt x="151914" y="155000"/>
                  </a:lnTo>
                  <a:lnTo>
                    <a:pt x="144998" y="155000"/>
                  </a:lnTo>
                  <a:lnTo>
                    <a:pt x="144998" y="133046"/>
                  </a:lnTo>
                  <a:lnTo>
                    <a:pt x="144998" y="119998"/>
                  </a:lnTo>
                  <a:lnTo>
                    <a:pt x="144998" y="110701"/>
                  </a:lnTo>
                  <a:lnTo>
                    <a:pt x="144998" y="99998"/>
                  </a:lnTo>
                  <a:lnTo>
                    <a:pt x="147265" y="85817"/>
                  </a:lnTo>
                  <a:lnTo>
                    <a:pt x="153752" y="76560"/>
                  </a:lnTo>
                  <a:lnTo>
                    <a:pt x="163987" y="71523"/>
                  </a:lnTo>
                  <a:lnTo>
                    <a:pt x="177498" y="70001"/>
                  </a:lnTo>
                  <a:close/>
                </a:path>
              </a:pathLst>
            </a:custGeom>
            <a:ln w="24999">
              <a:solidFill>
                <a:srgbClr val="1763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245246" y="7394981"/>
            <a:ext cx="720090" cy="722630"/>
            <a:chOff x="8245246" y="7394981"/>
            <a:chExt cx="720090" cy="722630"/>
          </a:xfrm>
        </p:grpSpPr>
        <p:sp>
          <p:nvSpPr>
            <p:cNvPr id="10" name="object 10"/>
            <p:cNvSpPr/>
            <p:nvPr/>
          </p:nvSpPr>
          <p:spPr>
            <a:xfrm>
              <a:off x="8245246" y="7394981"/>
              <a:ext cx="720090" cy="722630"/>
            </a:xfrm>
            <a:custGeom>
              <a:avLst/>
              <a:gdLst/>
              <a:ahLst/>
              <a:cxnLst/>
              <a:rect l="l" t="t" r="r" b="b"/>
              <a:pathLst>
                <a:path w="720090" h="722629">
                  <a:moveTo>
                    <a:pt x="359994" y="0"/>
                  </a:moveTo>
                  <a:lnTo>
                    <a:pt x="311422" y="3313"/>
                  </a:lnTo>
                  <a:lnTo>
                    <a:pt x="264752" y="12962"/>
                  </a:lnTo>
                  <a:lnTo>
                    <a:pt x="220425" y="28514"/>
                  </a:lnTo>
                  <a:lnTo>
                    <a:pt x="178885" y="49535"/>
                  </a:lnTo>
                  <a:lnTo>
                    <a:pt x="140574" y="75590"/>
                  </a:lnTo>
                  <a:lnTo>
                    <a:pt x="105935" y="106246"/>
                  </a:lnTo>
                  <a:lnTo>
                    <a:pt x="75410" y="141068"/>
                  </a:lnTo>
                  <a:lnTo>
                    <a:pt x="49443" y="179623"/>
                  </a:lnTo>
                  <a:lnTo>
                    <a:pt x="28475" y="221475"/>
                  </a:lnTo>
                  <a:lnTo>
                    <a:pt x="12951" y="266192"/>
                  </a:lnTo>
                  <a:lnTo>
                    <a:pt x="3311" y="313340"/>
                  </a:lnTo>
                  <a:lnTo>
                    <a:pt x="0" y="362483"/>
                  </a:lnTo>
                  <a:lnTo>
                    <a:pt x="3311" y="411580"/>
                  </a:lnTo>
                  <a:lnTo>
                    <a:pt x="12951" y="458593"/>
                  </a:lnTo>
                  <a:lnTo>
                    <a:pt x="28475" y="503107"/>
                  </a:lnTo>
                  <a:lnTo>
                    <a:pt x="49443" y="544703"/>
                  </a:lnTo>
                  <a:lnTo>
                    <a:pt x="75410" y="582967"/>
                  </a:lnTo>
                  <a:lnTo>
                    <a:pt x="105935" y="617480"/>
                  </a:lnTo>
                  <a:lnTo>
                    <a:pt x="140574" y="647826"/>
                  </a:lnTo>
                  <a:lnTo>
                    <a:pt x="178885" y="673590"/>
                  </a:lnTo>
                  <a:lnTo>
                    <a:pt x="220425" y="694353"/>
                  </a:lnTo>
                  <a:lnTo>
                    <a:pt x="264752" y="709700"/>
                  </a:lnTo>
                  <a:lnTo>
                    <a:pt x="311422" y="719213"/>
                  </a:lnTo>
                  <a:lnTo>
                    <a:pt x="359994" y="722477"/>
                  </a:lnTo>
                  <a:lnTo>
                    <a:pt x="408565" y="719166"/>
                  </a:lnTo>
                  <a:lnTo>
                    <a:pt x="455236" y="709526"/>
                  </a:lnTo>
                  <a:lnTo>
                    <a:pt x="499564" y="694001"/>
                  </a:lnTo>
                  <a:lnTo>
                    <a:pt x="541106" y="673034"/>
                  </a:lnTo>
                  <a:lnTo>
                    <a:pt x="579418" y="647066"/>
                  </a:lnTo>
                  <a:lnTo>
                    <a:pt x="614059" y="616542"/>
                  </a:lnTo>
                  <a:lnTo>
                    <a:pt x="644585" y="581903"/>
                  </a:lnTo>
                  <a:lnTo>
                    <a:pt x="670554" y="543592"/>
                  </a:lnTo>
                  <a:lnTo>
                    <a:pt x="691523" y="502051"/>
                  </a:lnTo>
                  <a:lnTo>
                    <a:pt x="707049" y="457725"/>
                  </a:lnTo>
                  <a:lnTo>
                    <a:pt x="716689" y="411054"/>
                  </a:lnTo>
                  <a:lnTo>
                    <a:pt x="720001" y="362483"/>
                  </a:lnTo>
                  <a:lnTo>
                    <a:pt x="716689" y="313340"/>
                  </a:lnTo>
                  <a:lnTo>
                    <a:pt x="707049" y="266192"/>
                  </a:lnTo>
                  <a:lnTo>
                    <a:pt x="691523" y="221475"/>
                  </a:lnTo>
                  <a:lnTo>
                    <a:pt x="670554" y="179623"/>
                  </a:lnTo>
                  <a:lnTo>
                    <a:pt x="644585" y="141068"/>
                  </a:lnTo>
                  <a:lnTo>
                    <a:pt x="614059" y="106246"/>
                  </a:lnTo>
                  <a:lnTo>
                    <a:pt x="579418" y="75590"/>
                  </a:lnTo>
                  <a:lnTo>
                    <a:pt x="541106" y="49535"/>
                  </a:lnTo>
                  <a:lnTo>
                    <a:pt x="499564" y="28514"/>
                  </a:lnTo>
                  <a:lnTo>
                    <a:pt x="455236" y="12962"/>
                  </a:lnTo>
                  <a:lnTo>
                    <a:pt x="408565" y="3313"/>
                  </a:lnTo>
                  <a:lnTo>
                    <a:pt x="359994" y="0"/>
                  </a:lnTo>
                  <a:close/>
                </a:path>
              </a:pathLst>
            </a:custGeom>
            <a:solidFill>
              <a:srgbClr val="F1D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15276" y="7601424"/>
              <a:ext cx="410209" cy="334010"/>
            </a:xfrm>
            <a:custGeom>
              <a:avLst/>
              <a:gdLst/>
              <a:ahLst/>
              <a:cxnLst/>
              <a:rect l="l" t="t" r="r" b="b"/>
              <a:pathLst>
                <a:path w="410209" h="334009">
                  <a:moveTo>
                    <a:pt x="124995" y="261047"/>
                  </a:moveTo>
                  <a:lnTo>
                    <a:pt x="94568" y="254171"/>
                  </a:lnTo>
                  <a:lnTo>
                    <a:pt x="70937" y="239796"/>
                  </a:lnTo>
                  <a:lnTo>
                    <a:pt x="54335" y="221670"/>
                  </a:lnTo>
                  <a:lnTo>
                    <a:pt x="44996" y="203543"/>
                  </a:lnTo>
                  <a:lnTo>
                    <a:pt x="54369" y="204911"/>
                  </a:lnTo>
                  <a:lnTo>
                    <a:pt x="63744" y="205108"/>
                  </a:lnTo>
                  <a:lnTo>
                    <a:pt x="73120" y="203900"/>
                  </a:lnTo>
                  <a:lnTo>
                    <a:pt x="82500" y="201053"/>
                  </a:lnTo>
                  <a:lnTo>
                    <a:pt x="65114" y="195894"/>
                  </a:lnTo>
                  <a:lnTo>
                    <a:pt x="50307" y="187922"/>
                  </a:lnTo>
                  <a:lnTo>
                    <a:pt x="22382" y="153313"/>
                  </a:lnTo>
                  <a:lnTo>
                    <a:pt x="14998" y="116041"/>
                  </a:lnTo>
                  <a:lnTo>
                    <a:pt x="24371" y="119716"/>
                  </a:lnTo>
                  <a:lnTo>
                    <a:pt x="33746" y="122921"/>
                  </a:lnTo>
                  <a:lnTo>
                    <a:pt x="43122" y="125188"/>
                  </a:lnTo>
                  <a:lnTo>
                    <a:pt x="52502" y="126048"/>
                  </a:lnTo>
                  <a:lnTo>
                    <a:pt x="40386" y="115777"/>
                  </a:lnTo>
                  <a:lnTo>
                    <a:pt x="30618" y="103863"/>
                  </a:lnTo>
                  <a:lnTo>
                    <a:pt x="23668" y="90543"/>
                  </a:lnTo>
                  <a:lnTo>
                    <a:pt x="20002" y="76049"/>
                  </a:lnTo>
                  <a:lnTo>
                    <a:pt x="17657" y="59603"/>
                  </a:lnTo>
                  <a:lnTo>
                    <a:pt x="18124" y="43863"/>
                  </a:lnTo>
                  <a:lnTo>
                    <a:pt x="21404" y="28592"/>
                  </a:lnTo>
                  <a:lnTo>
                    <a:pt x="27496" y="13554"/>
                  </a:lnTo>
                  <a:lnTo>
                    <a:pt x="65035" y="50117"/>
                  </a:lnTo>
                  <a:lnTo>
                    <a:pt x="106559" y="77303"/>
                  </a:lnTo>
                  <a:lnTo>
                    <a:pt x="152301" y="95113"/>
                  </a:lnTo>
                  <a:lnTo>
                    <a:pt x="202492" y="103544"/>
                  </a:lnTo>
                  <a:lnTo>
                    <a:pt x="202492" y="101055"/>
                  </a:lnTo>
                  <a:lnTo>
                    <a:pt x="202492" y="98553"/>
                  </a:lnTo>
                  <a:lnTo>
                    <a:pt x="199990" y="93550"/>
                  </a:lnTo>
                  <a:lnTo>
                    <a:pt x="199136" y="78978"/>
                  </a:lnTo>
                  <a:lnTo>
                    <a:pt x="200621" y="65110"/>
                  </a:lnTo>
                  <a:lnTo>
                    <a:pt x="223241" y="24608"/>
                  </a:lnTo>
                  <a:lnTo>
                    <a:pt x="269994" y="1057"/>
                  </a:lnTo>
                  <a:lnTo>
                    <a:pt x="291556" y="0"/>
                  </a:lnTo>
                  <a:lnTo>
                    <a:pt x="311245" y="3864"/>
                  </a:lnTo>
                  <a:lnTo>
                    <a:pt x="329056" y="11948"/>
                  </a:lnTo>
                  <a:lnTo>
                    <a:pt x="344989" y="23548"/>
                  </a:lnTo>
                  <a:lnTo>
                    <a:pt x="347491" y="26050"/>
                  </a:lnTo>
                  <a:lnTo>
                    <a:pt x="349993" y="23548"/>
                  </a:lnTo>
                  <a:lnTo>
                    <a:pt x="363041" y="20814"/>
                  </a:lnTo>
                  <a:lnTo>
                    <a:pt x="375619" y="16675"/>
                  </a:lnTo>
                  <a:lnTo>
                    <a:pt x="387259" y="11597"/>
                  </a:lnTo>
                  <a:lnTo>
                    <a:pt x="397492" y="6048"/>
                  </a:lnTo>
                  <a:lnTo>
                    <a:pt x="399994" y="6048"/>
                  </a:lnTo>
                  <a:lnTo>
                    <a:pt x="394836" y="20112"/>
                  </a:lnTo>
                  <a:lnTo>
                    <a:pt x="386867" y="32299"/>
                  </a:lnTo>
                  <a:lnTo>
                    <a:pt x="376085" y="42609"/>
                  </a:lnTo>
                  <a:lnTo>
                    <a:pt x="362490" y="51044"/>
                  </a:lnTo>
                  <a:lnTo>
                    <a:pt x="375186" y="49096"/>
                  </a:lnTo>
                  <a:lnTo>
                    <a:pt x="387179" y="46676"/>
                  </a:lnTo>
                  <a:lnTo>
                    <a:pt x="398706" y="43316"/>
                  </a:lnTo>
                  <a:lnTo>
                    <a:pt x="410002" y="38547"/>
                  </a:lnTo>
                  <a:lnTo>
                    <a:pt x="407500" y="43551"/>
                  </a:lnTo>
                  <a:lnTo>
                    <a:pt x="404998" y="46052"/>
                  </a:lnTo>
                  <a:lnTo>
                    <a:pt x="402496" y="51044"/>
                  </a:lnTo>
                  <a:lnTo>
                    <a:pt x="394959" y="59954"/>
                  </a:lnTo>
                  <a:lnTo>
                    <a:pt x="387184" y="67925"/>
                  </a:lnTo>
                  <a:lnTo>
                    <a:pt x="378941" y="74957"/>
                  </a:lnTo>
                  <a:lnTo>
                    <a:pt x="369996" y="81053"/>
                  </a:lnTo>
                  <a:lnTo>
                    <a:pt x="369996" y="83542"/>
                  </a:lnTo>
                  <a:lnTo>
                    <a:pt x="369957" y="92922"/>
                  </a:lnTo>
                  <a:lnTo>
                    <a:pt x="369683" y="102298"/>
                  </a:lnTo>
                  <a:lnTo>
                    <a:pt x="368940" y="111672"/>
                  </a:lnTo>
                  <a:lnTo>
                    <a:pt x="367494" y="121045"/>
                  </a:lnTo>
                  <a:lnTo>
                    <a:pt x="364681" y="139836"/>
                  </a:lnTo>
                  <a:lnTo>
                    <a:pt x="353431" y="178353"/>
                  </a:lnTo>
                  <a:lnTo>
                    <a:pt x="335147" y="216790"/>
                  </a:lnTo>
                  <a:lnTo>
                    <a:pt x="312649" y="249525"/>
                  </a:lnTo>
                  <a:lnTo>
                    <a:pt x="274290" y="286002"/>
                  </a:lnTo>
                  <a:lnTo>
                    <a:pt x="216328" y="318732"/>
                  </a:lnTo>
                  <a:lnTo>
                    <a:pt x="172301" y="330371"/>
                  </a:lnTo>
                  <a:lnTo>
                    <a:pt x="137492" y="333538"/>
                  </a:lnTo>
                  <a:lnTo>
                    <a:pt x="101985" y="331585"/>
                  </a:lnTo>
                  <a:lnTo>
                    <a:pt x="67181" y="325416"/>
                  </a:lnTo>
                  <a:lnTo>
                    <a:pt x="33781" y="314560"/>
                  </a:lnTo>
                  <a:lnTo>
                    <a:pt x="2489" y="298550"/>
                  </a:lnTo>
                  <a:lnTo>
                    <a:pt x="0" y="296048"/>
                  </a:lnTo>
                  <a:lnTo>
                    <a:pt x="22068" y="296908"/>
                  </a:lnTo>
                  <a:lnTo>
                    <a:pt x="64328" y="291122"/>
                  </a:lnTo>
                  <a:lnTo>
                    <a:pt x="105935" y="274169"/>
                  </a:lnTo>
                  <a:lnTo>
                    <a:pt x="124995" y="261047"/>
                  </a:lnTo>
                  <a:close/>
                </a:path>
              </a:pathLst>
            </a:custGeom>
            <a:ln w="24999">
              <a:solidFill>
                <a:srgbClr val="1763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322740" y="7397483"/>
            <a:ext cx="720090" cy="722630"/>
            <a:chOff x="9322740" y="7397483"/>
            <a:chExt cx="720090" cy="722630"/>
          </a:xfrm>
        </p:grpSpPr>
        <p:sp>
          <p:nvSpPr>
            <p:cNvPr id="13" name="object 13"/>
            <p:cNvSpPr/>
            <p:nvPr/>
          </p:nvSpPr>
          <p:spPr>
            <a:xfrm>
              <a:off x="9322740" y="7397483"/>
              <a:ext cx="720090" cy="722630"/>
            </a:xfrm>
            <a:custGeom>
              <a:avLst/>
              <a:gdLst/>
              <a:ahLst/>
              <a:cxnLst/>
              <a:rect l="l" t="t" r="r" b="b"/>
              <a:pathLst>
                <a:path w="720090" h="722629">
                  <a:moveTo>
                    <a:pt x="360006" y="0"/>
                  </a:moveTo>
                  <a:lnTo>
                    <a:pt x="310909" y="3313"/>
                  </a:lnTo>
                  <a:lnTo>
                    <a:pt x="263895" y="12962"/>
                  </a:lnTo>
                  <a:lnTo>
                    <a:pt x="219380" y="28514"/>
                  </a:lnTo>
                  <a:lnTo>
                    <a:pt x="177783" y="49535"/>
                  </a:lnTo>
                  <a:lnTo>
                    <a:pt x="139518" y="75590"/>
                  </a:lnTo>
                  <a:lnTo>
                    <a:pt x="105003" y="106246"/>
                  </a:lnTo>
                  <a:lnTo>
                    <a:pt x="74655" y="141068"/>
                  </a:lnTo>
                  <a:lnTo>
                    <a:pt x="48890" y="179623"/>
                  </a:lnTo>
                  <a:lnTo>
                    <a:pt x="28126" y="221475"/>
                  </a:lnTo>
                  <a:lnTo>
                    <a:pt x="12778" y="266192"/>
                  </a:lnTo>
                  <a:lnTo>
                    <a:pt x="3264" y="313340"/>
                  </a:lnTo>
                  <a:lnTo>
                    <a:pt x="0" y="362483"/>
                  </a:lnTo>
                  <a:lnTo>
                    <a:pt x="3264" y="411580"/>
                  </a:lnTo>
                  <a:lnTo>
                    <a:pt x="12778" y="458593"/>
                  </a:lnTo>
                  <a:lnTo>
                    <a:pt x="28126" y="503107"/>
                  </a:lnTo>
                  <a:lnTo>
                    <a:pt x="48890" y="544703"/>
                  </a:lnTo>
                  <a:lnTo>
                    <a:pt x="74655" y="582967"/>
                  </a:lnTo>
                  <a:lnTo>
                    <a:pt x="105003" y="617480"/>
                  </a:lnTo>
                  <a:lnTo>
                    <a:pt x="139518" y="647826"/>
                  </a:lnTo>
                  <a:lnTo>
                    <a:pt x="177783" y="673590"/>
                  </a:lnTo>
                  <a:lnTo>
                    <a:pt x="219380" y="694353"/>
                  </a:lnTo>
                  <a:lnTo>
                    <a:pt x="263895" y="709700"/>
                  </a:lnTo>
                  <a:lnTo>
                    <a:pt x="310909" y="719213"/>
                  </a:lnTo>
                  <a:lnTo>
                    <a:pt x="360006" y="722477"/>
                  </a:lnTo>
                  <a:lnTo>
                    <a:pt x="408575" y="719166"/>
                  </a:lnTo>
                  <a:lnTo>
                    <a:pt x="455244" y="709526"/>
                  </a:lnTo>
                  <a:lnTo>
                    <a:pt x="499569" y="694001"/>
                  </a:lnTo>
                  <a:lnTo>
                    <a:pt x="541109" y="673034"/>
                  </a:lnTo>
                  <a:lnTo>
                    <a:pt x="579421" y="647066"/>
                  </a:lnTo>
                  <a:lnTo>
                    <a:pt x="614060" y="616542"/>
                  </a:lnTo>
                  <a:lnTo>
                    <a:pt x="644586" y="581903"/>
                  </a:lnTo>
                  <a:lnTo>
                    <a:pt x="670554" y="543592"/>
                  </a:lnTo>
                  <a:lnTo>
                    <a:pt x="691523" y="502051"/>
                  </a:lnTo>
                  <a:lnTo>
                    <a:pt x="707049" y="457725"/>
                  </a:lnTo>
                  <a:lnTo>
                    <a:pt x="716689" y="411054"/>
                  </a:lnTo>
                  <a:lnTo>
                    <a:pt x="720001" y="362483"/>
                  </a:lnTo>
                  <a:lnTo>
                    <a:pt x="716689" y="313340"/>
                  </a:lnTo>
                  <a:lnTo>
                    <a:pt x="707049" y="266192"/>
                  </a:lnTo>
                  <a:lnTo>
                    <a:pt x="691523" y="221475"/>
                  </a:lnTo>
                  <a:lnTo>
                    <a:pt x="670554" y="179623"/>
                  </a:lnTo>
                  <a:lnTo>
                    <a:pt x="644586" y="141068"/>
                  </a:lnTo>
                  <a:lnTo>
                    <a:pt x="614060" y="106246"/>
                  </a:lnTo>
                  <a:lnTo>
                    <a:pt x="579421" y="75590"/>
                  </a:lnTo>
                  <a:lnTo>
                    <a:pt x="541109" y="49535"/>
                  </a:lnTo>
                  <a:lnTo>
                    <a:pt x="499569" y="28514"/>
                  </a:lnTo>
                  <a:lnTo>
                    <a:pt x="455244" y="12962"/>
                  </a:lnTo>
                  <a:lnTo>
                    <a:pt x="408575" y="3313"/>
                  </a:lnTo>
                  <a:lnTo>
                    <a:pt x="360006" y="0"/>
                  </a:lnTo>
                  <a:close/>
                </a:path>
              </a:pathLst>
            </a:custGeom>
            <a:solidFill>
              <a:srgbClr val="F1D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95866" y="7569974"/>
              <a:ext cx="382905" cy="380365"/>
            </a:xfrm>
            <a:custGeom>
              <a:avLst/>
              <a:gdLst/>
              <a:ahLst/>
              <a:cxnLst/>
              <a:rect l="l" t="t" r="r" b="b"/>
              <a:pathLst>
                <a:path w="382904" h="380365">
                  <a:moveTo>
                    <a:pt x="181876" y="0"/>
                  </a:moveTo>
                  <a:lnTo>
                    <a:pt x="129060" y="312"/>
                  </a:lnTo>
                  <a:lnTo>
                    <a:pt x="89369" y="2501"/>
                  </a:lnTo>
                  <a:lnTo>
                    <a:pt x="35937" y="26879"/>
                  </a:lnTo>
                  <a:lnTo>
                    <a:pt x="6870" y="77508"/>
                  </a:lnTo>
                  <a:lnTo>
                    <a:pt x="1561" y="120234"/>
                  </a:lnTo>
                  <a:lnTo>
                    <a:pt x="0" y="184996"/>
                  </a:lnTo>
                  <a:lnTo>
                    <a:pt x="1248" y="249759"/>
                  </a:lnTo>
                  <a:lnTo>
                    <a:pt x="4368" y="292493"/>
                  </a:lnTo>
                  <a:lnTo>
                    <a:pt x="29059" y="345925"/>
                  </a:lnTo>
                  <a:lnTo>
                    <a:pt x="81876" y="374992"/>
                  </a:lnTo>
                  <a:lnTo>
                    <a:pt x="123124" y="378426"/>
                  </a:lnTo>
                  <a:lnTo>
                    <a:pt x="186880" y="379984"/>
                  </a:lnTo>
                  <a:lnTo>
                    <a:pt x="220158" y="379595"/>
                  </a:lnTo>
                  <a:lnTo>
                    <a:pt x="291871" y="377494"/>
                  </a:lnTo>
                  <a:lnTo>
                    <a:pt x="322383" y="368547"/>
                  </a:lnTo>
                  <a:lnTo>
                    <a:pt x="346563" y="352804"/>
                  </a:lnTo>
                  <a:lnTo>
                    <a:pt x="352764" y="344995"/>
                  </a:lnTo>
                  <a:lnTo>
                    <a:pt x="189369" y="344995"/>
                  </a:lnTo>
                  <a:lnTo>
                    <a:pt x="157537" y="344565"/>
                  </a:lnTo>
                  <a:lnTo>
                    <a:pt x="103241" y="341829"/>
                  </a:lnTo>
                  <a:lnTo>
                    <a:pt x="54684" y="321241"/>
                  </a:lnTo>
                  <a:lnTo>
                    <a:pt x="36617" y="252488"/>
                  </a:lnTo>
                  <a:lnTo>
                    <a:pt x="35636" y="195619"/>
                  </a:lnTo>
                  <a:lnTo>
                    <a:pt x="35786" y="184996"/>
                  </a:lnTo>
                  <a:lnTo>
                    <a:pt x="36562" y="136324"/>
                  </a:lnTo>
                  <a:lnTo>
                    <a:pt x="39370" y="94996"/>
                  </a:lnTo>
                  <a:lnTo>
                    <a:pt x="59062" y="55938"/>
                  </a:lnTo>
                  <a:lnTo>
                    <a:pt x="99377" y="37503"/>
                  </a:lnTo>
                  <a:lnTo>
                    <a:pt x="353558" y="35001"/>
                  </a:lnTo>
                  <a:lnTo>
                    <a:pt x="349377" y="29997"/>
                  </a:lnTo>
                  <a:lnTo>
                    <a:pt x="316872" y="8753"/>
                  </a:lnTo>
                  <a:lnTo>
                    <a:pt x="276872" y="2501"/>
                  </a:lnTo>
                  <a:lnTo>
                    <a:pt x="257462" y="2110"/>
                  </a:lnTo>
                  <a:lnTo>
                    <a:pt x="208323" y="390"/>
                  </a:lnTo>
                  <a:lnTo>
                    <a:pt x="181876" y="0"/>
                  </a:lnTo>
                  <a:close/>
                </a:path>
                <a:path w="382904" h="380365">
                  <a:moveTo>
                    <a:pt x="353558" y="35001"/>
                  </a:moveTo>
                  <a:lnTo>
                    <a:pt x="186880" y="35001"/>
                  </a:lnTo>
                  <a:lnTo>
                    <a:pt x="216914" y="35392"/>
                  </a:lnTo>
                  <a:lnTo>
                    <a:pt x="269490" y="37112"/>
                  </a:lnTo>
                  <a:lnTo>
                    <a:pt x="309222" y="44418"/>
                  </a:lnTo>
                  <a:lnTo>
                    <a:pt x="338904" y="75116"/>
                  </a:lnTo>
                  <a:lnTo>
                    <a:pt x="346139" y="136324"/>
                  </a:lnTo>
                  <a:lnTo>
                    <a:pt x="347063" y="184996"/>
                  </a:lnTo>
                  <a:lnTo>
                    <a:pt x="347166" y="194995"/>
                  </a:lnTo>
                  <a:lnTo>
                    <a:pt x="346836" y="247607"/>
                  </a:lnTo>
                  <a:lnTo>
                    <a:pt x="344373" y="287489"/>
                  </a:lnTo>
                  <a:lnTo>
                    <a:pt x="324378" y="327178"/>
                  </a:lnTo>
                  <a:lnTo>
                    <a:pt x="281876" y="342493"/>
                  </a:lnTo>
                  <a:lnTo>
                    <a:pt x="189369" y="344995"/>
                  </a:lnTo>
                  <a:lnTo>
                    <a:pt x="352764" y="344995"/>
                  </a:lnTo>
                  <a:lnTo>
                    <a:pt x="364648" y="330029"/>
                  </a:lnTo>
                  <a:lnTo>
                    <a:pt x="376872" y="299986"/>
                  </a:lnTo>
                  <a:lnTo>
                    <a:pt x="381831" y="257414"/>
                  </a:lnTo>
                  <a:lnTo>
                    <a:pt x="382809" y="195619"/>
                  </a:lnTo>
                  <a:lnTo>
                    <a:pt x="381444" y="134760"/>
                  </a:lnTo>
                  <a:lnTo>
                    <a:pt x="379374" y="94996"/>
                  </a:lnTo>
                  <a:lnTo>
                    <a:pt x="376092" y="76756"/>
                  </a:lnTo>
                  <a:lnTo>
                    <a:pt x="370000" y="59686"/>
                  </a:lnTo>
                  <a:lnTo>
                    <a:pt x="361095" y="44021"/>
                  </a:lnTo>
                  <a:lnTo>
                    <a:pt x="353558" y="35001"/>
                  </a:lnTo>
                  <a:close/>
                </a:path>
                <a:path w="382904" h="380365">
                  <a:moveTo>
                    <a:pt x="191871" y="92494"/>
                  </a:moveTo>
                  <a:lnTo>
                    <a:pt x="153438" y="99995"/>
                  </a:lnTo>
                  <a:lnTo>
                    <a:pt x="122501" y="120621"/>
                  </a:lnTo>
                  <a:lnTo>
                    <a:pt x="101874" y="151558"/>
                  </a:lnTo>
                  <a:lnTo>
                    <a:pt x="94373" y="189992"/>
                  </a:lnTo>
                  <a:lnTo>
                    <a:pt x="101874" y="228430"/>
                  </a:lnTo>
                  <a:lnTo>
                    <a:pt x="122501" y="259367"/>
                  </a:lnTo>
                  <a:lnTo>
                    <a:pt x="153438" y="279990"/>
                  </a:lnTo>
                  <a:lnTo>
                    <a:pt x="191871" y="287489"/>
                  </a:lnTo>
                  <a:lnTo>
                    <a:pt x="230310" y="279990"/>
                  </a:lnTo>
                  <a:lnTo>
                    <a:pt x="261246" y="259367"/>
                  </a:lnTo>
                  <a:lnTo>
                    <a:pt x="265832" y="252488"/>
                  </a:lnTo>
                  <a:lnTo>
                    <a:pt x="191871" y="252488"/>
                  </a:lnTo>
                  <a:lnTo>
                    <a:pt x="167301" y="247293"/>
                  </a:lnTo>
                  <a:lnTo>
                    <a:pt x="147185" y="233427"/>
                  </a:lnTo>
                  <a:lnTo>
                    <a:pt x="133162" y="213467"/>
                  </a:lnTo>
                  <a:lnTo>
                    <a:pt x="126873" y="189992"/>
                  </a:lnTo>
                  <a:lnTo>
                    <a:pt x="132106" y="165460"/>
                  </a:lnTo>
                  <a:lnTo>
                    <a:pt x="146246" y="145618"/>
                  </a:lnTo>
                  <a:lnTo>
                    <a:pt x="166949" y="132338"/>
                  </a:lnTo>
                  <a:lnTo>
                    <a:pt x="191871" y="127495"/>
                  </a:lnTo>
                  <a:lnTo>
                    <a:pt x="265829" y="127495"/>
                  </a:lnTo>
                  <a:lnTo>
                    <a:pt x="261246" y="120621"/>
                  </a:lnTo>
                  <a:lnTo>
                    <a:pt x="230310" y="99995"/>
                  </a:lnTo>
                  <a:lnTo>
                    <a:pt x="191871" y="92494"/>
                  </a:lnTo>
                  <a:close/>
                </a:path>
                <a:path w="382904" h="380365">
                  <a:moveTo>
                    <a:pt x="265829" y="127495"/>
                  </a:moveTo>
                  <a:lnTo>
                    <a:pt x="191871" y="127495"/>
                  </a:lnTo>
                  <a:lnTo>
                    <a:pt x="216404" y="132690"/>
                  </a:lnTo>
                  <a:lnTo>
                    <a:pt x="236251" y="146556"/>
                  </a:lnTo>
                  <a:lnTo>
                    <a:pt x="249535" y="166516"/>
                  </a:lnTo>
                  <a:lnTo>
                    <a:pt x="254381" y="189992"/>
                  </a:lnTo>
                  <a:lnTo>
                    <a:pt x="249535" y="213467"/>
                  </a:lnTo>
                  <a:lnTo>
                    <a:pt x="236251" y="233427"/>
                  </a:lnTo>
                  <a:lnTo>
                    <a:pt x="216404" y="247293"/>
                  </a:lnTo>
                  <a:lnTo>
                    <a:pt x="191871" y="252488"/>
                  </a:lnTo>
                  <a:lnTo>
                    <a:pt x="265832" y="252488"/>
                  </a:lnTo>
                  <a:lnTo>
                    <a:pt x="281870" y="228430"/>
                  </a:lnTo>
                  <a:lnTo>
                    <a:pt x="289369" y="189992"/>
                  </a:lnTo>
                  <a:lnTo>
                    <a:pt x="281870" y="151558"/>
                  </a:lnTo>
                  <a:lnTo>
                    <a:pt x="265829" y="127495"/>
                  </a:lnTo>
                  <a:close/>
                </a:path>
                <a:path w="382904" h="380365">
                  <a:moveTo>
                    <a:pt x="294373" y="64998"/>
                  </a:moveTo>
                  <a:lnTo>
                    <a:pt x="285195" y="66757"/>
                  </a:lnTo>
                  <a:lnTo>
                    <a:pt x="277190" y="71564"/>
                  </a:lnTo>
                  <a:lnTo>
                    <a:pt x="271527" y="78714"/>
                  </a:lnTo>
                  <a:lnTo>
                    <a:pt x="269379" y="87503"/>
                  </a:lnTo>
                  <a:lnTo>
                    <a:pt x="271175" y="96328"/>
                  </a:lnTo>
                  <a:lnTo>
                    <a:pt x="276251" y="103747"/>
                  </a:lnTo>
                  <a:lnTo>
                    <a:pt x="284140" y="109293"/>
                  </a:lnTo>
                  <a:lnTo>
                    <a:pt x="294373" y="112496"/>
                  </a:lnTo>
                  <a:lnTo>
                    <a:pt x="303167" y="110700"/>
                  </a:lnTo>
                  <a:lnTo>
                    <a:pt x="310316" y="105624"/>
                  </a:lnTo>
                  <a:lnTo>
                    <a:pt x="315120" y="97735"/>
                  </a:lnTo>
                  <a:lnTo>
                    <a:pt x="316877" y="87503"/>
                  </a:lnTo>
                  <a:lnTo>
                    <a:pt x="315120" y="78714"/>
                  </a:lnTo>
                  <a:lnTo>
                    <a:pt x="310316" y="71564"/>
                  </a:lnTo>
                  <a:lnTo>
                    <a:pt x="303167" y="66757"/>
                  </a:lnTo>
                  <a:lnTo>
                    <a:pt x="294373" y="64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95866" y="7569974"/>
              <a:ext cx="382905" cy="380365"/>
            </a:xfrm>
            <a:custGeom>
              <a:avLst/>
              <a:gdLst/>
              <a:ahLst/>
              <a:cxnLst/>
              <a:rect l="l" t="t" r="r" b="b"/>
              <a:pathLst>
                <a:path w="382904" h="380365">
                  <a:moveTo>
                    <a:pt x="181876" y="0"/>
                  </a:moveTo>
                  <a:lnTo>
                    <a:pt x="129060" y="312"/>
                  </a:lnTo>
                  <a:lnTo>
                    <a:pt x="89369" y="2501"/>
                  </a:lnTo>
                  <a:lnTo>
                    <a:pt x="35937" y="26879"/>
                  </a:lnTo>
                  <a:lnTo>
                    <a:pt x="6870" y="77508"/>
                  </a:lnTo>
                  <a:lnTo>
                    <a:pt x="1561" y="120234"/>
                  </a:lnTo>
                  <a:lnTo>
                    <a:pt x="0" y="184996"/>
                  </a:lnTo>
                  <a:lnTo>
                    <a:pt x="1248" y="249759"/>
                  </a:lnTo>
                  <a:lnTo>
                    <a:pt x="4368" y="292493"/>
                  </a:lnTo>
                  <a:lnTo>
                    <a:pt x="29059" y="345925"/>
                  </a:lnTo>
                  <a:lnTo>
                    <a:pt x="81876" y="374992"/>
                  </a:lnTo>
                  <a:lnTo>
                    <a:pt x="123124" y="378426"/>
                  </a:lnTo>
                  <a:lnTo>
                    <a:pt x="186880" y="379984"/>
                  </a:lnTo>
                  <a:lnTo>
                    <a:pt x="220158" y="379595"/>
                  </a:lnTo>
                  <a:lnTo>
                    <a:pt x="291871" y="377494"/>
                  </a:lnTo>
                  <a:lnTo>
                    <a:pt x="322383" y="368547"/>
                  </a:lnTo>
                  <a:lnTo>
                    <a:pt x="346563" y="352804"/>
                  </a:lnTo>
                  <a:lnTo>
                    <a:pt x="352764" y="344995"/>
                  </a:lnTo>
                  <a:lnTo>
                    <a:pt x="189369" y="344995"/>
                  </a:lnTo>
                  <a:lnTo>
                    <a:pt x="157537" y="344565"/>
                  </a:lnTo>
                  <a:lnTo>
                    <a:pt x="103241" y="341829"/>
                  </a:lnTo>
                  <a:lnTo>
                    <a:pt x="54684" y="321241"/>
                  </a:lnTo>
                  <a:lnTo>
                    <a:pt x="36617" y="252488"/>
                  </a:lnTo>
                  <a:lnTo>
                    <a:pt x="35636" y="195619"/>
                  </a:lnTo>
                  <a:lnTo>
                    <a:pt x="35786" y="184996"/>
                  </a:lnTo>
                  <a:lnTo>
                    <a:pt x="36562" y="136324"/>
                  </a:lnTo>
                  <a:lnTo>
                    <a:pt x="39370" y="94996"/>
                  </a:lnTo>
                  <a:lnTo>
                    <a:pt x="59062" y="55938"/>
                  </a:lnTo>
                  <a:lnTo>
                    <a:pt x="99377" y="37503"/>
                  </a:lnTo>
                  <a:lnTo>
                    <a:pt x="353558" y="35001"/>
                  </a:lnTo>
                  <a:lnTo>
                    <a:pt x="349377" y="29997"/>
                  </a:lnTo>
                  <a:lnTo>
                    <a:pt x="316872" y="8753"/>
                  </a:lnTo>
                  <a:lnTo>
                    <a:pt x="276872" y="2501"/>
                  </a:lnTo>
                  <a:lnTo>
                    <a:pt x="257462" y="2110"/>
                  </a:lnTo>
                  <a:lnTo>
                    <a:pt x="208323" y="390"/>
                  </a:lnTo>
                  <a:lnTo>
                    <a:pt x="181876" y="0"/>
                  </a:lnTo>
                  <a:close/>
                </a:path>
                <a:path w="382904" h="380365">
                  <a:moveTo>
                    <a:pt x="353558" y="35001"/>
                  </a:moveTo>
                  <a:lnTo>
                    <a:pt x="186880" y="35001"/>
                  </a:lnTo>
                  <a:lnTo>
                    <a:pt x="216914" y="35392"/>
                  </a:lnTo>
                  <a:lnTo>
                    <a:pt x="269490" y="37112"/>
                  </a:lnTo>
                  <a:lnTo>
                    <a:pt x="309222" y="44418"/>
                  </a:lnTo>
                  <a:lnTo>
                    <a:pt x="338904" y="75116"/>
                  </a:lnTo>
                  <a:lnTo>
                    <a:pt x="346139" y="136324"/>
                  </a:lnTo>
                  <a:lnTo>
                    <a:pt x="347063" y="184996"/>
                  </a:lnTo>
                  <a:lnTo>
                    <a:pt x="347166" y="194995"/>
                  </a:lnTo>
                  <a:lnTo>
                    <a:pt x="346836" y="247607"/>
                  </a:lnTo>
                  <a:lnTo>
                    <a:pt x="344373" y="287489"/>
                  </a:lnTo>
                  <a:lnTo>
                    <a:pt x="324378" y="327178"/>
                  </a:lnTo>
                  <a:lnTo>
                    <a:pt x="281876" y="342493"/>
                  </a:lnTo>
                  <a:lnTo>
                    <a:pt x="189369" y="344995"/>
                  </a:lnTo>
                  <a:lnTo>
                    <a:pt x="352764" y="344995"/>
                  </a:lnTo>
                  <a:lnTo>
                    <a:pt x="364648" y="330029"/>
                  </a:lnTo>
                  <a:lnTo>
                    <a:pt x="376872" y="299986"/>
                  </a:lnTo>
                  <a:lnTo>
                    <a:pt x="381831" y="257414"/>
                  </a:lnTo>
                  <a:lnTo>
                    <a:pt x="382809" y="195619"/>
                  </a:lnTo>
                  <a:lnTo>
                    <a:pt x="381444" y="134760"/>
                  </a:lnTo>
                  <a:lnTo>
                    <a:pt x="379374" y="94996"/>
                  </a:lnTo>
                  <a:lnTo>
                    <a:pt x="376092" y="76756"/>
                  </a:lnTo>
                  <a:lnTo>
                    <a:pt x="370000" y="59686"/>
                  </a:lnTo>
                  <a:lnTo>
                    <a:pt x="361095" y="44021"/>
                  </a:lnTo>
                  <a:lnTo>
                    <a:pt x="353558" y="35001"/>
                  </a:lnTo>
                  <a:close/>
                </a:path>
                <a:path w="382904" h="380365">
                  <a:moveTo>
                    <a:pt x="191871" y="92494"/>
                  </a:moveTo>
                  <a:lnTo>
                    <a:pt x="153438" y="99995"/>
                  </a:lnTo>
                  <a:lnTo>
                    <a:pt x="122501" y="120621"/>
                  </a:lnTo>
                  <a:lnTo>
                    <a:pt x="101874" y="151558"/>
                  </a:lnTo>
                  <a:lnTo>
                    <a:pt x="94373" y="189992"/>
                  </a:lnTo>
                  <a:lnTo>
                    <a:pt x="101874" y="228430"/>
                  </a:lnTo>
                  <a:lnTo>
                    <a:pt x="122501" y="259367"/>
                  </a:lnTo>
                  <a:lnTo>
                    <a:pt x="153438" y="279990"/>
                  </a:lnTo>
                  <a:lnTo>
                    <a:pt x="191871" y="287489"/>
                  </a:lnTo>
                  <a:lnTo>
                    <a:pt x="230310" y="279990"/>
                  </a:lnTo>
                  <a:lnTo>
                    <a:pt x="261246" y="259367"/>
                  </a:lnTo>
                  <a:lnTo>
                    <a:pt x="265832" y="252488"/>
                  </a:lnTo>
                  <a:lnTo>
                    <a:pt x="191871" y="252488"/>
                  </a:lnTo>
                  <a:lnTo>
                    <a:pt x="167301" y="247293"/>
                  </a:lnTo>
                  <a:lnTo>
                    <a:pt x="147185" y="233427"/>
                  </a:lnTo>
                  <a:lnTo>
                    <a:pt x="133162" y="213467"/>
                  </a:lnTo>
                  <a:lnTo>
                    <a:pt x="126873" y="189992"/>
                  </a:lnTo>
                  <a:lnTo>
                    <a:pt x="132106" y="165460"/>
                  </a:lnTo>
                  <a:lnTo>
                    <a:pt x="146246" y="145618"/>
                  </a:lnTo>
                  <a:lnTo>
                    <a:pt x="166949" y="132338"/>
                  </a:lnTo>
                  <a:lnTo>
                    <a:pt x="191871" y="127495"/>
                  </a:lnTo>
                  <a:lnTo>
                    <a:pt x="265829" y="127495"/>
                  </a:lnTo>
                  <a:lnTo>
                    <a:pt x="261246" y="120621"/>
                  </a:lnTo>
                  <a:lnTo>
                    <a:pt x="230310" y="99995"/>
                  </a:lnTo>
                  <a:lnTo>
                    <a:pt x="191871" y="92494"/>
                  </a:lnTo>
                  <a:close/>
                </a:path>
                <a:path w="382904" h="380365">
                  <a:moveTo>
                    <a:pt x="265829" y="127495"/>
                  </a:moveTo>
                  <a:lnTo>
                    <a:pt x="191871" y="127495"/>
                  </a:lnTo>
                  <a:lnTo>
                    <a:pt x="216404" y="132690"/>
                  </a:lnTo>
                  <a:lnTo>
                    <a:pt x="236251" y="146556"/>
                  </a:lnTo>
                  <a:lnTo>
                    <a:pt x="249535" y="166516"/>
                  </a:lnTo>
                  <a:lnTo>
                    <a:pt x="254381" y="189992"/>
                  </a:lnTo>
                  <a:lnTo>
                    <a:pt x="249535" y="213467"/>
                  </a:lnTo>
                  <a:lnTo>
                    <a:pt x="236251" y="233427"/>
                  </a:lnTo>
                  <a:lnTo>
                    <a:pt x="216404" y="247293"/>
                  </a:lnTo>
                  <a:lnTo>
                    <a:pt x="191871" y="252488"/>
                  </a:lnTo>
                  <a:lnTo>
                    <a:pt x="265832" y="252488"/>
                  </a:lnTo>
                  <a:lnTo>
                    <a:pt x="281870" y="228430"/>
                  </a:lnTo>
                  <a:lnTo>
                    <a:pt x="289369" y="189992"/>
                  </a:lnTo>
                  <a:lnTo>
                    <a:pt x="281870" y="151558"/>
                  </a:lnTo>
                  <a:lnTo>
                    <a:pt x="265829" y="127495"/>
                  </a:lnTo>
                  <a:close/>
                </a:path>
                <a:path w="382904" h="380365">
                  <a:moveTo>
                    <a:pt x="294373" y="64998"/>
                  </a:moveTo>
                  <a:lnTo>
                    <a:pt x="285195" y="66757"/>
                  </a:lnTo>
                  <a:lnTo>
                    <a:pt x="277190" y="71564"/>
                  </a:lnTo>
                  <a:lnTo>
                    <a:pt x="271527" y="78714"/>
                  </a:lnTo>
                  <a:lnTo>
                    <a:pt x="269379" y="87503"/>
                  </a:lnTo>
                  <a:lnTo>
                    <a:pt x="271175" y="96328"/>
                  </a:lnTo>
                  <a:lnTo>
                    <a:pt x="276251" y="103747"/>
                  </a:lnTo>
                  <a:lnTo>
                    <a:pt x="284140" y="109293"/>
                  </a:lnTo>
                  <a:lnTo>
                    <a:pt x="294373" y="112496"/>
                  </a:lnTo>
                  <a:lnTo>
                    <a:pt x="303167" y="110700"/>
                  </a:lnTo>
                  <a:lnTo>
                    <a:pt x="310316" y="105624"/>
                  </a:lnTo>
                  <a:lnTo>
                    <a:pt x="315120" y="97735"/>
                  </a:lnTo>
                  <a:lnTo>
                    <a:pt x="316877" y="87503"/>
                  </a:lnTo>
                  <a:lnTo>
                    <a:pt x="315120" y="78714"/>
                  </a:lnTo>
                  <a:lnTo>
                    <a:pt x="310316" y="71564"/>
                  </a:lnTo>
                  <a:lnTo>
                    <a:pt x="303167" y="66757"/>
                  </a:lnTo>
                  <a:lnTo>
                    <a:pt x="294373" y="64998"/>
                  </a:lnTo>
                  <a:close/>
                </a:path>
              </a:pathLst>
            </a:custGeom>
            <a:solidFill>
              <a:srgbClr val="1763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402735" y="7402486"/>
            <a:ext cx="715645" cy="720090"/>
            <a:chOff x="10402735" y="7402486"/>
            <a:chExt cx="715645" cy="720090"/>
          </a:xfrm>
        </p:grpSpPr>
        <p:sp>
          <p:nvSpPr>
            <p:cNvPr id="17" name="object 17"/>
            <p:cNvSpPr/>
            <p:nvPr/>
          </p:nvSpPr>
          <p:spPr>
            <a:xfrm>
              <a:off x="10402735" y="7402486"/>
              <a:ext cx="715645" cy="720090"/>
            </a:xfrm>
            <a:custGeom>
              <a:avLst/>
              <a:gdLst/>
              <a:ahLst/>
              <a:cxnLst/>
              <a:rect l="l" t="t" r="r" b="b"/>
              <a:pathLst>
                <a:path w="715645" h="720090">
                  <a:moveTo>
                    <a:pt x="360006" y="0"/>
                  </a:moveTo>
                  <a:lnTo>
                    <a:pt x="311435" y="3311"/>
                  </a:lnTo>
                  <a:lnTo>
                    <a:pt x="264764" y="12950"/>
                  </a:lnTo>
                  <a:lnTo>
                    <a:pt x="220436" y="28473"/>
                  </a:lnTo>
                  <a:lnTo>
                    <a:pt x="178895" y="49440"/>
                  </a:lnTo>
                  <a:lnTo>
                    <a:pt x="140582" y="75406"/>
                  </a:lnTo>
                  <a:lnTo>
                    <a:pt x="105941" y="105929"/>
                  </a:lnTo>
                  <a:lnTo>
                    <a:pt x="75415" y="140566"/>
                  </a:lnTo>
                  <a:lnTo>
                    <a:pt x="49446" y="178876"/>
                  </a:lnTo>
                  <a:lnTo>
                    <a:pt x="28477" y="220415"/>
                  </a:lnTo>
                  <a:lnTo>
                    <a:pt x="12952" y="264740"/>
                  </a:lnTo>
                  <a:lnTo>
                    <a:pt x="3311" y="311410"/>
                  </a:lnTo>
                  <a:lnTo>
                    <a:pt x="0" y="359981"/>
                  </a:lnTo>
                  <a:lnTo>
                    <a:pt x="3311" y="409075"/>
                  </a:lnTo>
                  <a:lnTo>
                    <a:pt x="12952" y="456087"/>
                  </a:lnTo>
                  <a:lnTo>
                    <a:pt x="28477" y="500600"/>
                  </a:lnTo>
                  <a:lnTo>
                    <a:pt x="49446" y="542196"/>
                  </a:lnTo>
                  <a:lnTo>
                    <a:pt x="75415" y="580459"/>
                  </a:lnTo>
                  <a:lnTo>
                    <a:pt x="105941" y="614973"/>
                  </a:lnTo>
                  <a:lnTo>
                    <a:pt x="140582" y="645321"/>
                  </a:lnTo>
                  <a:lnTo>
                    <a:pt x="178895" y="671085"/>
                  </a:lnTo>
                  <a:lnTo>
                    <a:pt x="220436" y="691849"/>
                  </a:lnTo>
                  <a:lnTo>
                    <a:pt x="264764" y="707197"/>
                  </a:lnTo>
                  <a:lnTo>
                    <a:pt x="311435" y="716711"/>
                  </a:lnTo>
                  <a:lnTo>
                    <a:pt x="360006" y="719975"/>
                  </a:lnTo>
                  <a:lnTo>
                    <a:pt x="408578" y="716664"/>
                  </a:lnTo>
                  <a:lnTo>
                    <a:pt x="455248" y="707024"/>
                  </a:lnTo>
                  <a:lnTo>
                    <a:pt x="499575" y="691499"/>
                  </a:lnTo>
                  <a:lnTo>
                    <a:pt x="541115" y="670532"/>
                  </a:lnTo>
                  <a:lnTo>
                    <a:pt x="579426" y="644564"/>
                  </a:lnTo>
                  <a:lnTo>
                    <a:pt x="614065" y="614040"/>
                  </a:lnTo>
                  <a:lnTo>
                    <a:pt x="644590" y="579401"/>
                  </a:lnTo>
                  <a:lnTo>
                    <a:pt x="670557" y="541090"/>
                  </a:lnTo>
                  <a:lnTo>
                    <a:pt x="691525" y="499549"/>
                  </a:lnTo>
                  <a:lnTo>
                    <a:pt x="707050" y="455223"/>
                  </a:lnTo>
                  <a:lnTo>
                    <a:pt x="715390" y="414844"/>
                  </a:lnTo>
                  <a:lnTo>
                    <a:pt x="715390" y="304550"/>
                  </a:lnTo>
                  <a:lnTo>
                    <a:pt x="707050" y="263876"/>
                  </a:lnTo>
                  <a:lnTo>
                    <a:pt x="691525" y="219364"/>
                  </a:lnTo>
                  <a:lnTo>
                    <a:pt x="670557" y="177769"/>
                  </a:lnTo>
                  <a:lnTo>
                    <a:pt x="644590" y="139507"/>
                  </a:lnTo>
                  <a:lnTo>
                    <a:pt x="614065" y="104995"/>
                  </a:lnTo>
                  <a:lnTo>
                    <a:pt x="579426" y="74649"/>
                  </a:lnTo>
                  <a:lnTo>
                    <a:pt x="541115" y="48887"/>
                  </a:lnTo>
                  <a:lnTo>
                    <a:pt x="499575" y="28123"/>
                  </a:lnTo>
                  <a:lnTo>
                    <a:pt x="455248" y="12777"/>
                  </a:lnTo>
                  <a:lnTo>
                    <a:pt x="408578" y="3263"/>
                  </a:lnTo>
                  <a:lnTo>
                    <a:pt x="360006" y="0"/>
                  </a:lnTo>
                  <a:close/>
                </a:path>
              </a:pathLst>
            </a:custGeom>
            <a:solidFill>
              <a:srgbClr val="F1D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72770" y="7579977"/>
              <a:ext cx="378460" cy="365125"/>
            </a:xfrm>
            <a:custGeom>
              <a:avLst/>
              <a:gdLst/>
              <a:ahLst/>
              <a:cxnLst/>
              <a:rect l="l" t="t" r="r" b="b"/>
              <a:pathLst>
                <a:path w="378459" h="365125">
                  <a:moveTo>
                    <a:pt x="187506" y="0"/>
                  </a:moveTo>
                  <a:lnTo>
                    <a:pt x="149067" y="7500"/>
                  </a:lnTo>
                  <a:lnTo>
                    <a:pt x="118129" y="28126"/>
                  </a:lnTo>
                  <a:lnTo>
                    <a:pt x="97505" y="59063"/>
                  </a:lnTo>
                  <a:lnTo>
                    <a:pt x="90006" y="97496"/>
                  </a:lnTo>
                  <a:lnTo>
                    <a:pt x="90006" y="155000"/>
                  </a:lnTo>
                  <a:lnTo>
                    <a:pt x="87504" y="155000"/>
                  </a:lnTo>
                  <a:lnTo>
                    <a:pt x="85002" y="157502"/>
                  </a:lnTo>
                  <a:lnTo>
                    <a:pt x="82500" y="155000"/>
                  </a:lnTo>
                  <a:lnTo>
                    <a:pt x="80011" y="155000"/>
                  </a:lnTo>
                  <a:lnTo>
                    <a:pt x="75007" y="155000"/>
                  </a:lnTo>
                  <a:lnTo>
                    <a:pt x="70003" y="152499"/>
                  </a:lnTo>
                  <a:lnTo>
                    <a:pt x="64999" y="149997"/>
                  </a:lnTo>
                  <a:lnTo>
                    <a:pt x="60008" y="147495"/>
                  </a:lnTo>
                  <a:lnTo>
                    <a:pt x="55004" y="149997"/>
                  </a:lnTo>
                  <a:lnTo>
                    <a:pt x="50000" y="149997"/>
                  </a:lnTo>
                  <a:lnTo>
                    <a:pt x="47511" y="152499"/>
                  </a:lnTo>
                  <a:lnTo>
                    <a:pt x="42507" y="155000"/>
                  </a:lnTo>
                  <a:lnTo>
                    <a:pt x="39575" y="160583"/>
                  </a:lnTo>
                  <a:lnTo>
                    <a:pt x="41567" y="165933"/>
                  </a:lnTo>
                  <a:lnTo>
                    <a:pt x="47779" y="170815"/>
                  </a:lnTo>
                  <a:lnTo>
                    <a:pt x="57506" y="174990"/>
                  </a:lnTo>
                  <a:lnTo>
                    <a:pt x="67505" y="178899"/>
                  </a:lnTo>
                  <a:lnTo>
                    <a:pt x="77504" y="183745"/>
                  </a:lnTo>
                  <a:lnTo>
                    <a:pt x="85630" y="190465"/>
                  </a:lnTo>
                  <a:lnTo>
                    <a:pt x="90006" y="199996"/>
                  </a:lnTo>
                  <a:lnTo>
                    <a:pt x="84770" y="214990"/>
                  </a:lnTo>
                  <a:lnTo>
                    <a:pt x="47498" y="259989"/>
                  </a:lnTo>
                  <a:lnTo>
                    <a:pt x="7505" y="277490"/>
                  </a:lnTo>
                  <a:lnTo>
                    <a:pt x="5003" y="277490"/>
                  </a:lnTo>
                  <a:lnTo>
                    <a:pt x="2501" y="277490"/>
                  </a:lnTo>
                  <a:lnTo>
                    <a:pt x="0" y="277490"/>
                  </a:lnTo>
                  <a:lnTo>
                    <a:pt x="1" y="281006"/>
                  </a:lnTo>
                  <a:lnTo>
                    <a:pt x="1879" y="286865"/>
                  </a:lnTo>
                  <a:lnTo>
                    <a:pt x="8444" y="293663"/>
                  </a:lnTo>
                  <a:lnTo>
                    <a:pt x="22504" y="299994"/>
                  </a:lnTo>
                  <a:lnTo>
                    <a:pt x="37423" y="302684"/>
                  </a:lnTo>
                  <a:lnTo>
                    <a:pt x="46251" y="304672"/>
                  </a:lnTo>
                  <a:lnTo>
                    <a:pt x="51330" y="308068"/>
                  </a:lnTo>
                  <a:lnTo>
                    <a:pt x="55004" y="314980"/>
                  </a:lnTo>
                  <a:lnTo>
                    <a:pt x="60008" y="327489"/>
                  </a:lnTo>
                  <a:lnTo>
                    <a:pt x="57506" y="332493"/>
                  </a:lnTo>
                  <a:lnTo>
                    <a:pt x="62497" y="332493"/>
                  </a:lnTo>
                  <a:lnTo>
                    <a:pt x="68398" y="332063"/>
                  </a:lnTo>
                  <a:lnTo>
                    <a:pt x="77814" y="330929"/>
                  </a:lnTo>
                  <a:lnTo>
                    <a:pt x="89573" y="329326"/>
                  </a:lnTo>
                  <a:lnTo>
                    <a:pt x="102503" y="327489"/>
                  </a:lnTo>
                  <a:lnTo>
                    <a:pt x="110009" y="327489"/>
                  </a:lnTo>
                  <a:lnTo>
                    <a:pt x="115000" y="327489"/>
                  </a:lnTo>
                  <a:lnTo>
                    <a:pt x="120004" y="329991"/>
                  </a:lnTo>
                  <a:lnTo>
                    <a:pt x="132698" y="337570"/>
                  </a:lnTo>
                  <a:lnTo>
                    <a:pt x="148438" y="349367"/>
                  </a:lnTo>
                  <a:lnTo>
                    <a:pt x="167463" y="360226"/>
                  </a:lnTo>
                  <a:lnTo>
                    <a:pt x="190008" y="364991"/>
                  </a:lnTo>
                  <a:lnTo>
                    <a:pt x="213992" y="360226"/>
                  </a:lnTo>
                  <a:lnTo>
                    <a:pt x="233756" y="349367"/>
                  </a:lnTo>
                  <a:lnTo>
                    <a:pt x="249768" y="337570"/>
                  </a:lnTo>
                  <a:lnTo>
                    <a:pt x="262501" y="329991"/>
                  </a:lnTo>
                  <a:lnTo>
                    <a:pt x="267505" y="327489"/>
                  </a:lnTo>
                  <a:lnTo>
                    <a:pt x="272496" y="327489"/>
                  </a:lnTo>
                  <a:lnTo>
                    <a:pt x="277500" y="327489"/>
                  </a:lnTo>
                  <a:lnTo>
                    <a:pt x="289375" y="327919"/>
                  </a:lnTo>
                  <a:lnTo>
                    <a:pt x="301251" y="329053"/>
                  </a:lnTo>
                  <a:lnTo>
                    <a:pt x="311253" y="330655"/>
                  </a:lnTo>
                  <a:lnTo>
                    <a:pt x="317506" y="332493"/>
                  </a:lnTo>
                  <a:lnTo>
                    <a:pt x="322497" y="332493"/>
                  </a:lnTo>
                  <a:lnTo>
                    <a:pt x="322497" y="327489"/>
                  </a:lnTo>
                  <a:lnTo>
                    <a:pt x="324999" y="314980"/>
                  </a:lnTo>
                  <a:lnTo>
                    <a:pt x="329025" y="308420"/>
                  </a:lnTo>
                  <a:lnTo>
                    <a:pt x="334691" y="305610"/>
                  </a:lnTo>
                  <a:lnTo>
                    <a:pt x="343636" y="303739"/>
                  </a:lnTo>
                  <a:lnTo>
                    <a:pt x="357499" y="299994"/>
                  </a:lnTo>
                  <a:lnTo>
                    <a:pt x="371174" y="295068"/>
                  </a:lnTo>
                  <a:lnTo>
                    <a:pt x="376878" y="288737"/>
                  </a:lnTo>
                  <a:lnTo>
                    <a:pt x="377893" y="282408"/>
                  </a:lnTo>
                  <a:lnTo>
                    <a:pt x="377502" y="277490"/>
                  </a:lnTo>
                  <a:lnTo>
                    <a:pt x="375000" y="277490"/>
                  </a:lnTo>
                  <a:lnTo>
                    <a:pt x="372498" y="277490"/>
                  </a:lnTo>
                  <a:lnTo>
                    <a:pt x="365899" y="276865"/>
                  </a:lnTo>
                  <a:lnTo>
                    <a:pt x="316017" y="246044"/>
                  </a:lnTo>
                  <a:lnTo>
                    <a:pt x="289997" y="199996"/>
                  </a:lnTo>
                  <a:lnTo>
                    <a:pt x="293318" y="190465"/>
                  </a:lnTo>
                  <a:lnTo>
                    <a:pt x="301561" y="183745"/>
                  </a:lnTo>
                  <a:lnTo>
                    <a:pt x="312147" y="178899"/>
                  </a:lnTo>
                  <a:lnTo>
                    <a:pt x="322497" y="174990"/>
                  </a:lnTo>
                  <a:lnTo>
                    <a:pt x="331129" y="170815"/>
                  </a:lnTo>
                  <a:lnTo>
                    <a:pt x="337185" y="165933"/>
                  </a:lnTo>
                  <a:lnTo>
                    <a:pt x="339021" y="160583"/>
                  </a:lnTo>
                  <a:lnTo>
                    <a:pt x="334994" y="155000"/>
                  </a:lnTo>
                  <a:lnTo>
                    <a:pt x="330003" y="149997"/>
                  </a:lnTo>
                  <a:lnTo>
                    <a:pt x="327501" y="149997"/>
                  </a:lnTo>
                  <a:lnTo>
                    <a:pt x="324999" y="147495"/>
                  </a:lnTo>
                  <a:lnTo>
                    <a:pt x="319995" y="147495"/>
                  </a:lnTo>
                  <a:lnTo>
                    <a:pt x="315004" y="149997"/>
                  </a:lnTo>
                  <a:lnTo>
                    <a:pt x="310000" y="152499"/>
                  </a:lnTo>
                  <a:lnTo>
                    <a:pt x="304996" y="155000"/>
                  </a:lnTo>
                  <a:lnTo>
                    <a:pt x="302494" y="155000"/>
                  </a:lnTo>
                  <a:lnTo>
                    <a:pt x="297503" y="155000"/>
                  </a:lnTo>
                  <a:lnTo>
                    <a:pt x="292499" y="155000"/>
                  </a:lnTo>
                  <a:lnTo>
                    <a:pt x="289997" y="155000"/>
                  </a:lnTo>
                  <a:lnTo>
                    <a:pt x="289997" y="97496"/>
                  </a:lnTo>
                  <a:lnTo>
                    <a:pt x="282498" y="59063"/>
                  </a:lnTo>
                  <a:lnTo>
                    <a:pt x="261874" y="28126"/>
                  </a:lnTo>
                  <a:lnTo>
                    <a:pt x="230937" y="7500"/>
                  </a:lnTo>
                  <a:lnTo>
                    <a:pt x="192497" y="0"/>
                  </a:lnTo>
                  <a:lnTo>
                    <a:pt x="187506" y="0"/>
                  </a:lnTo>
                  <a:close/>
                </a:path>
              </a:pathLst>
            </a:custGeom>
            <a:ln w="24999">
              <a:solidFill>
                <a:srgbClr val="1763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8463541" y="4021456"/>
            <a:ext cx="1966595" cy="47625"/>
          </a:xfrm>
          <a:custGeom>
            <a:avLst/>
            <a:gdLst/>
            <a:ahLst/>
            <a:cxnLst/>
            <a:rect l="l" t="t" r="r" b="b"/>
            <a:pathLst>
              <a:path w="1966595" h="47625">
                <a:moveTo>
                  <a:pt x="1966010" y="0"/>
                </a:moveTo>
                <a:lnTo>
                  <a:pt x="0" y="0"/>
                </a:lnTo>
                <a:lnTo>
                  <a:pt x="0" y="47625"/>
                </a:lnTo>
                <a:lnTo>
                  <a:pt x="1966010" y="47625"/>
                </a:lnTo>
                <a:lnTo>
                  <a:pt x="1966010" y="0"/>
                </a:lnTo>
                <a:close/>
              </a:path>
            </a:pathLst>
          </a:custGeom>
          <a:solidFill>
            <a:srgbClr val="F1DD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/>
          <p:cNvSpPr/>
          <p:nvPr/>
        </p:nvSpPr>
        <p:spPr>
          <a:xfrm>
            <a:off x="8339442" y="7166709"/>
            <a:ext cx="1966595" cy="47625"/>
          </a:xfrm>
          <a:custGeom>
            <a:avLst/>
            <a:gdLst/>
            <a:ahLst/>
            <a:cxnLst/>
            <a:rect l="l" t="t" r="r" b="b"/>
            <a:pathLst>
              <a:path w="1966595" h="47625">
                <a:moveTo>
                  <a:pt x="1966010" y="0"/>
                </a:moveTo>
                <a:lnTo>
                  <a:pt x="0" y="0"/>
                </a:lnTo>
                <a:lnTo>
                  <a:pt x="0" y="47625"/>
                </a:lnTo>
                <a:lnTo>
                  <a:pt x="1966010" y="47625"/>
                </a:lnTo>
                <a:lnTo>
                  <a:pt x="1966010" y="0"/>
                </a:lnTo>
                <a:close/>
              </a:path>
            </a:pathLst>
          </a:custGeom>
          <a:solidFill>
            <a:srgbClr val="F1DD9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6150" y="7823198"/>
            <a:ext cx="3242398" cy="2463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99970" y="1219"/>
            <a:ext cx="2788042" cy="2451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44751" y="596672"/>
            <a:ext cx="449961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00" spc="220" dirty="0"/>
              <a:t>Introduction</a:t>
            </a:r>
            <a:endParaRPr sz="59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775142"/>
            <a:ext cx="7547292" cy="65126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06343" y="3654965"/>
            <a:ext cx="6409690" cy="4966744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730"/>
              </a:spcBef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Introduction</a:t>
            </a:r>
          </a:p>
          <a:p>
            <a:pPr marL="12700" marR="5080">
              <a:lnSpc>
                <a:spcPts val="3150"/>
              </a:lnSpc>
              <a:spcBef>
                <a:spcPts val="730"/>
              </a:spcBef>
            </a:pPr>
            <a:endParaRPr lang="en-US" sz="3150" dirty="0">
              <a:solidFill>
                <a:srgbClr val="FFC000"/>
              </a:solidFill>
              <a:latin typeface="Trebuchet MS"/>
              <a:cs typeface="Trebuchet MS"/>
            </a:endParaRPr>
          </a:p>
          <a:p>
            <a:pPr marL="469900" marR="5080" indent="-457200">
              <a:lnSpc>
                <a:spcPts val="315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Project Overview: Development of a scalable, efficient database management system for an e-learning platform.</a:t>
            </a:r>
          </a:p>
          <a:p>
            <a:pPr marL="469900" marR="5080" indent="-457200">
              <a:lnSpc>
                <a:spcPts val="315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Importance: Handles diverse data types, ensures data integrity, security, and quick access for millions of users.</a:t>
            </a:r>
          </a:p>
          <a:p>
            <a:pPr marL="12700" marR="5080">
              <a:lnSpc>
                <a:spcPts val="3150"/>
              </a:lnSpc>
              <a:spcBef>
                <a:spcPts val="730"/>
              </a:spcBef>
            </a:pPr>
            <a:endParaRPr lang="en-IN" sz="31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23117" y="1323784"/>
            <a:ext cx="7265034" cy="8963660"/>
            <a:chOff x="11023117" y="1323784"/>
            <a:chExt cx="7265034" cy="8963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8176" y="7531098"/>
              <a:ext cx="4046822" cy="27559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3117" y="1323784"/>
              <a:ext cx="7264882" cy="70231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45754" y="2864415"/>
            <a:ext cx="7682230" cy="305596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469900" marR="5080" indent="-457200">
              <a:lnSpc>
                <a:spcPts val="315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Growth of E-Learning: Increased demand for robust database management systems.</a:t>
            </a:r>
          </a:p>
          <a:p>
            <a:pPr marL="469900" marR="5080" indent="-457200">
              <a:lnSpc>
                <a:spcPts val="315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Challenges: Managing user-generated content, ensuring data integrity and security, real-time data updates, and reliable performance.</a:t>
            </a:r>
            <a:endParaRPr lang="en-IN" sz="3150" dirty="0">
              <a:solidFill>
                <a:srgbClr val="FFC000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4754" y="604253"/>
            <a:ext cx="6132195" cy="1515158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 marR="5080">
              <a:lnSpc>
                <a:spcPts val="5330"/>
              </a:lnSpc>
              <a:spcBef>
                <a:spcPts val="1215"/>
              </a:spcBef>
            </a:pPr>
            <a:r>
              <a:rPr lang="en-US" sz="5350" spc="110" dirty="0"/>
              <a:t>Problem Statement</a:t>
            </a:r>
            <a:endParaRPr sz="5350" dirty="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44011" y="0"/>
            <a:ext cx="8344534" cy="9975215"/>
            <a:chOff x="9944011" y="0"/>
            <a:chExt cx="8344534" cy="9975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4214" y="5047365"/>
              <a:ext cx="4383771" cy="4927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4011" y="0"/>
              <a:ext cx="6531774" cy="652325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71079" y="3816458"/>
            <a:ext cx="5990590" cy="4376839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469900" marR="5080" indent="-457200">
              <a:lnSpc>
                <a:spcPts val="315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Practical Experience: Gain hands-on experience in database design and implementation.</a:t>
            </a:r>
          </a:p>
          <a:p>
            <a:pPr marL="469900" marR="5080" indent="-457200">
              <a:lnSpc>
                <a:spcPts val="315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Real-World Application: Understand DBMS applications in large-scale platforms.</a:t>
            </a:r>
          </a:p>
          <a:p>
            <a:pPr marL="469900" marR="5080" indent="-457200">
              <a:lnSpc>
                <a:spcPts val="315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Optimization Techniques: Explore performance and scalability enhancements.</a:t>
            </a:r>
            <a:endParaRPr lang="en-IN" sz="3150" dirty="0">
              <a:solidFill>
                <a:srgbClr val="FFC000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4751" y="634772"/>
            <a:ext cx="4885690" cy="52770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815"/>
              </a:spcBef>
            </a:pPr>
            <a:r>
              <a:rPr lang="en-US" sz="3350" spc="100" dirty="0"/>
              <a:t>Motivation</a:t>
            </a:r>
            <a:endParaRPr sz="3350" dirty="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44011" y="0"/>
            <a:ext cx="8344534" cy="9975215"/>
            <a:chOff x="9944011" y="0"/>
            <a:chExt cx="8344534" cy="9975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4214" y="5047365"/>
              <a:ext cx="4383771" cy="4927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4011" y="0"/>
              <a:ext cx="6531774" cy="652325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44751" y="1949450"/>
            <a:ext cx="5895340" cy="790280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69900" marR="5080" indent="-457200">
              <a:lnSpc>
                <a:spcPts val="3150"/>
              </a:lnSpc>
              <a:spcBef>
                <a:spcPts val="825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Scalable Schema Design: Efficiently handle data entities (students, instructors, courses, assignments).</a:t>
            </a:r>
          </a:p>
          <a:p>
            <a:pPr marL="469900" marR="5080" indent="-457200">
              <a:lnSpc>
                <a:spcPts val="3150"/>
              </a:lnSpc>
              <a:spcBef>
                <a:spcPts val="825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Data Integrity: Maintain consistency across the database.</a:t>
            </a:r>
          </a:p>
          <a:p>
            <a:pPr marL="469900" marR="5080" indent="-457200">
              <a:lnSpc>
                <a:spcPts val="3150"/>
              </a:lnSpc>
              <a:spcBef>
                <a:spcPts val="825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Performance Optimization: Use indexing, normalization, and query optimization.</a:t>
            </a:r>
          </a:p>
          <a:p>
            <a:pPr marL="469900" marR="5080" indent="-457200">
              <a:lnSpc>
                <a:spcPts val="3150"/>
              </a:lnSpc>
              <a:spcBef>
                <a:spcPts val="825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Support User Interactions: Enable registration, assignments posting, comments.</a:t>
            </a:r>
          </a:p>
          <a:p>
            <a:pPr marL="469900" marR="5080" indent="-457200">
              <a:lnSpc>
                <a:spcPts val="3150"/>
              </a:lnSpc>
              <a:spcBef>
                <a:spcPts val="825"/>
              </a:spcBef>
              <a:buFont typeface="Arial" panose="020B0604020202020204" pitchFamily="34" charset="0"/>
              <a:buChar char="•"/>
            </a:pPr>
            <a:r>
              <a:rPr lang="en-US" sz="3150" dirty="0">
                <a:solidFill>
                  <a:srgbClr val="FFC000"/>
                </a:solidFill>
                <a:latin typeface="Trebuchet MS"/>
                <a:cs typeface="Trebuchet MS"/>
              </a:rPr>
              <a:t>Security and Privacy: Implement robust security measures.</a:t>
            </a:r>
            <a:endParaRPr lang="en-IN" sz="3150" dirty="0">
              <a:solidFill>
                <a:srgbClr val="FFC000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4751" y="634772"/>
            <a:ext cx="3369945" cy="52770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815"/>
              </a:spcBef>
            </a:pPr>
            <a:r>
              <a:rPr lang="en-US" sz="3350" dirty="0"/>
              <a:t>Objectives</a:t>
            </a:r>
            <a:endParaRPr sz="3350" dirty="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44011" y="0"/>
            <a:ext cx="8344534" cy="9975215"/>
            <a:chOff x="9944011" y="0"/>
            <a:chExt cx="8344534" cy="9975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4214" y="5047365"/>
              <a:ext cx="4383771" cy="4927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4011" y="0"/>
              <a:ext cx="6531774" cy="652325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71079" y="3825983"/>
            <a:ext cx="6412865" cy="3232936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69900" marR="5080" indent="-457200">
              <a:lnSpc>
                <a:spcPts val="3080"/>
              </a:lnSpc>
              <a:spcBef>
                <a:spcPts val="710"/>
              </a:spcBef>
              <a:buFont typeface="Arial" panose="020B0604020202020204" pitchFamily="34" charset="0"/>
              <a:buChar char="•"/>
            </a:pPr>
            <a:r>
              <a:rPr lang="en-IN" sz="3050" dirty="0">
                <a:solidFill>
                  <a:srgbClr val="FFC000"/>
                </a:solidFill>
                <a:latin typeface="Trebuchet MS"/>
                <a:cs typeface="Trebuchet MS"/>
              </a:rPr>
              <a:t>User Registration and Authentication</a:t>
            </a:r>
          </a:p>
          <a:p>
            <a:pPr marL="469900" marR="5080" indent="-457200">
              <a:lnSpc>
                <a:spcPts val="3080"/>
              </a:lnSpc>
              <a:spcBef>
                <a:spcPts val="710"/>
              </a:spcBef>
              <a:buFont typeface="Arial" panose="020B0604020202020204" pitchFamily="34" charset="0"/>
              <a:buChar char="•"/>
            </a:pPr>
            <a:r>
              <a:rPr lang="en-IN" sz="3050" dirty="0">
                <a:solidFill>
                  <a:srgbClr val="FFC000"/>
                </a:solidFill>
                <a:latin typeface="Trebuchet MS"/>
                <a:cs typeface="Trebuchet MS"/>
              </a:rPr>
              <a:t>Student Profile Management</a:t>
            </a:r>
          </a:p>
          <a:p>
            <a:pPr marL="469900" marR="5080" indent="-457200">
              <a:lnSpc>
                <a:spcPts val="3080"/>
              </a:lnSpc>
              <a:spcBef>
                <a:spcPts val="710"/>
              </a:spcBef>
              <a:buFont typeface="Arial" panose="020B0604020202020204" pitchFamily="34" charset="0"/>
              <a:buChar char="•"/>
            </a:pPr>
            <a:r>
              <a:rPr lang="en-IN" sz="3050" dirty="0">
                <a:solidFill>
                  <a:srgbClr val="FFC000"/>
                </a:solidFill>
                <a:latin typeface="Trebuchet MS"/>
                <a:cs typeface="Trebuchet MS"/>
              </a:rPr>
              <a:t>Course Information Management</a:t>
            </a:r>
          </a:p>
          <a:p>
            <a:pPr marL="469900" marR="5080" indent="-457200">
              <a:lnSpc>
                <a:spcPts val="3080"/>
              </a:lnSpc>
              <a:spcBef>
                <a:spcPts val="710"/>
              </a:spcBef>
              <a:buFont typeface="Arial" panose="020B0604020202020204" pitchFamily="34" charset="0"/>
              <a:buChar char="•"/>
            </a:pPr>
            <a:r>
              <a:rPr lang="en-IN" sz="3050" dirty="0">
                <a:solidFill>
                  <a:srgbClr val="FFC000"/>
                </a:solidFill>
                <a:latin typeface="Trebuchet MS"/>
                <a:cs typeface="Trebuchet MS"/>
              </a:rPr>
              <a:t>Instructor Information Management</a:t>
            </a:r>
          </a:p>
          <a:p>
            <a:pPr marL="469900" marR="5080" indent="-457200">
              <a:lnSpc>
                <a:spcPts val="3080"/>
              </a:lnSpc>
              <a:spcBef>
                <a:spcPts val="710"/>
              </a:spcBef>
              <a:buFont typeface="Arial" panose="020B0604020202020204" pitchFamily="34" charset="0"/>
              <a:buChar char="•"/>
            </a:pPr>
            <a:r>
              <a:rPr lang="en-IN" sz="3050" dirty="0">
                <a:solidFill>
                  <a:srgbClr val="FFC000"/>
                </a:solidFill>
                <a:latin typeface="Trebuchet MS"/>
                <a:cs typeface="Trebuchet MS"/>
              </a:rPr>
              <a:t>Assignment Notifications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4751" y="634772"/>
            <a:ext cx="4285615" cy="52770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815"/>
              </a:spcBef>
            </a:pPr>
            <a:r>
              <a:rPr lang="en-US" sz="3350" dirty="0">
                <a:latin typeface="Cambria"/>
                <a:cs typeface="Cambria"/>
              </a:rPr>
              <a:t>System Requirements</a:t>
            </a:r>
            <a:endParaRPr sz="3350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23117" y="1323784"/>
            <a:ext cx="7265034" cy="8963660"/>
            <a:chOff x="11023117" y="1323784"/>
            <a:chExt cx="7265034" cy="8963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8176" y="7531098"/>
              <a:ext cx="4046822" cy="27559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3117" y="1323784"/>
              <a:ext cx="7264882" cy="70231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45754" y="2864415"/>
            <a:ext cx="7566025" cy="503984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730"/>
              </a:spcBef>
            </a:pPr>
            <a:endParaRPr sz="31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4751" y="594728"/>
            <a:ext cx="5541010" cy="926536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1325"/>
              </a:spcBef>
            </a:pPr>
            <a:r>
              <a:rPr lang="en-US" sz="5900" spc="80" dirty="0">
                <a:latin typeface="Cambria"/>
                <a:cs typeface="Cambria"/>
              </a:rPr>
              <a:t>Database Tables</a:t>
            </a:r>
            <a:endParaRPr sz="5900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935EC4-604C-8EFE-613F-7195D84A89C6}"/>
              </a:ext>
            </a:extLst>
          </p:cNvPr>
          <p:cNvSpPr txBox="1"/>
          <p:nvPr/>
        </p:nvSpPr>
        <p:spPr>
          <a:xfrm>
            <a:off x="1944751" y="3549650"/>
            <a:ext cx="644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81F879-4A54-A629-5137-CA805DDEC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009" y="3137995"/>
            <a:ext cx="12530741" cy="82602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8625"/>
            <a:ext cx="7515225" cy="10109200"/>
            <a:chOff x="0" y="178625"/>
            <a:chExt cx="7515225" cy="10109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8625"/>
              <a:ext cx="4122546" cy="4699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407" y="3764572"/>
              <a:ext cx="6531766" cy="652318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444585" y="2562586"/>
            <a:ext cx="7811770" cy="4535857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469900" marR="5080" indent="-457200">
              <a:lnSpc>
                <a:spcPts val="2850"/>
              </a:lnSpc>
              <a:spcBef>
                <a:spcPts val="670"/>
              </a:spcBef>
              <a:buFont typeface="Arial" panose="020B0604020202020204" pitchFamily="34" charset="0"/>
              <a:buChar char="•"/>
            </a:pP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Students: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StudentID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 (PK), FirstName,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LastName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, Email,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DateOfBirth</a:t>
            </a:r>
            <a:endParaRPr lang="en-IN" sz="2850" dirty="0">
              <a:solidFill>
                <a:srgbClr val="FFC000"/>
              </a:solidFill>
              <a:latin typeface="Trebuchet MS"/>
              <a:cs typeface="Trebuchet MS"/>
            </a:endParaRPr>
          </a:p>
          <a:p>
            <a:pPr marL="469900" marR="5080" indent="-457200">
              <a:lnSpc>
                <a:spcPts val="2850"/>
              </a:lnSpc>
              <a:spcBef>
                <a:spcPts val="670"/>
              </a:spcBef>
              <a:buFont typeface="Arial" panose="020B0604020202020204" pitchFamily="34" charset="0"/>
              <a:buChar char="•"/>
            </a:pP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Instructors: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InstructorID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 (PK), FirstName,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LastName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, Email</a:t>
            </a:r>
          </a:p>
          <a:p>
            <a:pPr marL="469900" marR="5080" indent="-457200">
              <a:lnSpc>
                <a:spcPts val="2850"/>
              </a:lnSpc>
              <a:spcBef>
                <a:spcPts val="670"/>
              </a:spcBef>
              <a:buFont typeface="Arial" panose="020B0604020202020204" pitchFamily="34" charset="0"/>
              <a:buChar char="•"/>
            </a:pP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Courses: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CourseID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 (PK),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CourseName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CourseDescription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InstructorID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 (FK)</a:t>
            </a:r>
          </a:p>
          <a:p>
            <a:pPr marL="469900" marR="5080" indent="-457200">
              <a:lnSpc>
                <a:spcPts val="2850"/>
              </a:lnSpc>
              <a:spcBef>
                <a:spcPts val="670"/>
              </a:spcBef>
              <a:buFont typeface="Arial" panose="020B0604020202020204" pitchFamily="34" charset="0"/>
              <a:buChar char="•"/>
            </a:pP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Enrollments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: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EnrollmentID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 (PK),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StudentID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 (FK),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CourseID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 (FK),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EnrollmentDate</a:t>
            </a:r>
            <a:endParaRPr lang="en-IN" sz="2850" dirty="0">
              <a:solidFill>
                <a:srgbClr val="FFC000"/>
              </a:solidFill>
              <a:latin typeface="Trebuchet MS"/>
              <a:cs typeface="Trebuchet MS"/>
            </a:endParaRPr>
          </a:p>
          <a:p>
            <a:pPr marL="469900" marR="5080" indent="-457200">
              <a:lnSpc>
                <a:spcPts val="2850"/>
              </a:lnSpc>
              <a:spcBef>
                <a:spcPts val="670"/>
              </a:spcBef>
              <a:buFont typeface="Arial" panose="020B0604020202020204" pitchFamily="34" charset="0"/>
              <a:buChar char="•"/>
            </a:pP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Assignments: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AssignmentID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 (PK),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CourseID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 (FK),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AssignmentTitle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AssignmentDescription</a:t>
            </a:r>
            <a:r>
              <a:rPr lang="en-IN" sz="2850" dirty="0">
                <a:solidFill>
                  <a:srgbClr val="FFC000"/>
                </a:solidFill>
                <a:latin typeface="Trebuchet MS"/>
                <a:cs typeface="Trebuchet MS"/>
              </a:rPr>
              <a:t>, </a:t>
            </a:r>
            <a:r>
              <a:rPr lang="en-IN" sz="2850" dirty="0" err="1">
                <a:solidFill>
                  <a:srgbClr val="FFC000"/>
                </a:solidFill>
                <a:latin typeface="Trebuchet MS"/>
                <a:cs typeface="Trebuchet MS"/>
              </a:rPr>
              <a:t>DueDate</a:t>
            </a:r>
            <a:endParaRPr lang="en-IN" sz="2850" dirty="0">
              <a:solidFill>
                <a:srgbClr val="FFC000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45169" y="921525"/>
            <a:ext cx="8941435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100" dirty="0">
                <a:latin typeface="Cambria"/>
                <a:cs typeface="Cambria"/>
              </a:rPr>
              <a:t>Entities and Attributes</a:t>
            </a:r>
            <a:endParaRPr sz="4100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2648" y="1126401"/>
            <a:ext cx="1019543" cy="7960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44011" y="0"/>
            <a:ext cx="8344534" cy="9975215"/>
            <a:chOff x="9944011" y="0"/>
            <a:chExt cx="8344534" cy="9975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4214" y="5047365"/>
              <a:ext cx="4383771" cy="4927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4011" y="0"/>
              <a:ext cx="6531774" cy="652325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4751" y="634772"/>
            <a:ext cx="4970780" cy="52770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815"/>
              </a:spcBef>
            </a:pPr>
            <a:r>
              <a:rPr lang="en-US" sz="3350" spc="95" dirty="0">
                <a:latin typeface="Cambria"/>
                <a:cs typeface="Cambria"/>
              </a:rPr>
              <a:t>Relationships</a:t>
            </a:r>
            <a:endParaRPr sz="3350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1D11F58A-135C-7EA9-184D-12F9240FE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4130144"/>
            <a:ext cx="7848600" cy="1139288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98375" rIns="91440" bIns="198375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>
                <a:solidFill>
                  <a:srgbClr val="ECECEC"/>
                </a:solidFill>
                <a:latin typeface="ui-sans-serif"/>
              </a:rPr>
              <a:t>Students to Enrollments: One-to-Many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>
                <a:solidFill>
                  <a:srgbClr val="ECECEC"/>
                </a:solidFill>
                <a:latin typeface="ui-sans-serif"/>
              </a:rPr>
              <a:t>Courses to Enrollments: One-to-Many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>
                <a:solidFill>
                  <a:srgbClr val="ECECEC"/>
                </a:solidFill>
                <a:latin typeface="ui-sans-serif"/>
              </a:rPr>
              <a:t>Instructors to Courses: One-to-Many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>
                <a:solidFill>
                  <a:srgbClr val="ECECEC"/>
                </a:solidFill>
                <a:latin typeface="ui-sans-serif"/>
              </a:rPr>
              <a:t>Courses to Assignments: One-to-Many</a:t>
            </a:r>
            <a:endParaRPr lang="en-US" altLang="en-US" sz="1200" b="1" dirty="0">
              <a:solidFill>
                <a:srgbClr val="ECECEC"/>
              </a:solidFill>
              <a:latin typeface="ui-sans-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1DD9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570</Words>
  <Application>Microsoft Office PowerPoint</Application>
  <PresentationFormat>Custom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</vt:lpstr>
      <vt:lpstr>Tahoma</vt:lpstr>
      <vt:lpstr>Trebuchet MS</vt:lpstr>
      <vt:lpstr>ui-sans-serif</vt:lpstr>
      <vt:lpstr>Office Theme</vt:lpstr>
      <vt:lpstr>Project: E-Learning Platform Management System</vt:lpstr>
      <vt:lpstr>Introduction</vt:lpstr>
      <vt:lpstr>Problem Statement</vt:lpstr>
      <vt:lpstr>Motivation</vt:lpstr>
      <vt:lpstr>Objectives</vt:lpstr>
      <vt:lpstr>System Requirements</vt:lpstr>
      <vt:lpstr>Database Tables</vt:lpstr>
      <vt:lpstr>Entities and Attributes</vt:lpstr>
      <vt:lpstr>Relationships</vt:lpstr>
      <vt:lpstr>E-R Diagram</vt:lpstr>
      <vt:lpstr>E-R Diagram Description</vt:lpstr>
      <vt:lpstr>Implementing DDL and DML </vt:lpstr>
      <vt:lpstr>Example Queries</vt:lpstr>
      <vt:lpstr>Future Scope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E-Learning Platform Management System</dc:title>
  <cp:lastModifiedBy>suryansh123tomar@outlook.com</cp:lastModifiedBy>
  <cp:revision>2</cp:revision>
  <dcterms:created xsi:type="dcterms:W3CDTF">2024-05-27T14:22:22Z</dcterms:created>
  <dcterms:modified xsi:type="dcterms:W3CDTF">2024-06-28T11:23:40Z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2024-05-27T00:00:00Z</vt:filetime>
  </property>
</Properties>
</file>